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9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9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278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49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6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36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83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843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83FA78E-C1C3-47BA-A92B-E12A2ACA6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7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6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7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1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6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4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8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5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5E10-84E8-4A81-BA39-B83FA24AA74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0257A2-AE91-459C-B2E1-978B797B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2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wmf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286000"/>
            <a:ext cx="7696200" cy="1981200"/>
          </a:xfrm>
        </p:spPr>
        <p:txBody>
          <a:bodyPr anchor="ctr"/>
          <a:lstStyle/>
          <a:p>
            <a:r>
              <a:rPr lang="fa-IR" sz="4400" dirty="0"/>
              <a:t>فصل دوم</a:t>
            </a:r>
            <a:br>
              <a:rPr lang="fa-IR" sz="4400" dirty="0"/>
            </a:br>
            <a:r>
              <a:rPr lang="fa-IR" sz="4400" dirty="0"/>
              <a:t>الکلها</a:t>
            </a:r>
            <a:endParaRPr lang="en-US" sz="4400" dirty="0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2667000" y="5562600"/>
            <a:ext cx="71628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علیرضا بنایی</a:t>
            </a:r>
          </a:p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پیام نور اردبیل</a:t>
            </a:r>
            <a:endParaRPr lang="en-US" sz="2000">
              <a:cs typeface="Arial" panose="020B0604020202020204" pitchFamily="34" charset="0"/>
            </a:endParaRP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2971800" y="5334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>
                <a:cs typeface="Arial" panose="020B0604020202020204" pitchFamily="34" charset="0"/>
                <a:sym typeface="Symbol" panose="05050102010706020507" pitchFamily="18" charset="2"/>
              </a:rPr>
              <a:t>شیمی آلی 2</a:t>
            </a:r>
            <a:endParaRPr lang="en-US" sz="28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3085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2FF2-FFE8-443D-AA52-ED6A348ADBF2}" type="slidenum">
              <a:rPr lang="en-US"/>
              <a:pPr/>
              <a:t>10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نقاط جوش</a:t>
            </a:r>
            <a:endParaRPr lang="en-US"/>
          </a:p>
        </p:txBody>
      </p:sp>
      <p:pic>
        <p:nvPicPr>
          <p:cNvPr id="117763" name="Picture 3" descr="FG10_02-023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99"/>
          <a:stretch>
            <a:fillRect/>
          </a:stretch>
        </p:blipFill>
        <p:spPr bwMode="auto">
          <a:xfrm>
            <a:off x="1905000" y="1828801"/>
            <a:ext cx="4191000" cy="2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64" name="Picture 4" descr="FG10_02-023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0" r="32001"/>
          <a:stretch>
            <a:fillRect/>
          </a:stretch>
        </p:blipFill>
        <p:spPr bwMode="auto">
          <a:xfrm>
            <a:off x="4267200" y="3733800"/>
            <a:ext cx="4076700" cy="262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7765" name="Group 5"/>
          <p:cNvGrpSpPr>
            <a:grpSpLocks/>
          </p:cNvGrpSpPr>
          <p:nvPr/>
        </p:nvGrpSpPr>
        <p:grpSpPr bwMode="auto">
          <a:xfrm>
            <a:off x="6781800" y="1828800"/>
            <a:ext cx="3581400" cy="4389438"/>
            <a:chOff x="3312" y="1152"/>
            <a:chExt cx="2256" cy="2765"/>
          </a:xfrm>
        </p:grpSpPr>
        <p:sp>
          <p:nvSpPr>
            <p:cNvPr id="117766" name="Rectangle 6"/>
            <p:cNvSpPr>
              <a:spLocks noChangeArrowheads="1"/>
            </p:cNvSpPr>
            <p:nvPr/>
          </p:nvSpPr>
          <p:spPr bwMode="auto">
            <a:xfrm>
              <a:off x="4944" y="3552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  <p:pic>
          <p:nvPicPr>
            <p:cNvPr id="117767" name="Picture 7" descr="FG10_02-023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001"/>
            <a:stretch>
              <a:fillRect/>
            </a:stretch>
          </p:blipFill>
          <p:spPr bwMode="auto">
            <a:xfrm>
              <a:off x="3312" y="1152"/>
              <a:ext cx="2208" cy="1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6591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0144A-7061-4E84-9352-760D051E6819}" type="slidenum">
              <a:rPr lang="en-US"/>
              <a:pPr/>
              <a:t>11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6324600" cy="1143000"/>
          </a:xfrm>
        </p:spPr>
        <p:txBody>
          <a:bodyPr/>
          <a:lstStyle/>
          <a:p>
            <a:r>
              <a:rPr lang="fa-IR"/>
              <a:t>حلالیت در آب</a:t>
            </a:r>
            <a:endParaRPr lang="en-US"/>
          </a:p>
        </p:txBody>
      </p:sp>
      <p:pic>
        <p:nvPicPr>
          <p:cNvPr id="118787" name="Picture 3" descr="TB10_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90614"/>
            <a:ext cx="3657600" cy="50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8788" name="Group 4"/>
          <p:cNvGrpSpPr>
            <a:grpSpLocks/>
          </p:cNvGrpSpPr>
          <p:nvPr/>
        </p:nvGrpSpPr>
        <p:grpSpPr bwMode="auto">
          <a:xfrm>
            <a:off x="5638800" y="1860550"/>
            <a:ext cx="4724400" cy="4114800"/>
            <a:chOff x="2592" y="1172"/>
            <a:chExt cx="2976" cy="2592"/>
          </a:xfrm>
        </p:grpSpPr>
        <p:pic>
          <p:nvPicPr>
            <p:cNvPr id="118789" name="Picture 5" descr="FG10_02-025UN-0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172"/>
              <a:ext cx="2976" cy="1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790" name="Text Box 6"/>
            <p:cNvSpPr txBox="1">
              <a:spLocks noChangeArrowheads="1"/>
            </p:cNvSpPr>
            <p:nvPr/>
          </p:nvSpPr>
          <p:spPr bwMode="auto">
            <a:xfrm>
              <a:off x="2976" y="3008"/>
              <a:ext cx="2571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rtl="1"/>
              <a:r>
                <a:rPr lang="fa-IR">
                  <a:cs typeface="Arial" panose="020B0604020202020204" pitchFamily="34" charset="0"/>
                </a:rPr>
                <a:t>با افزایش اندازه گروههای الکیل حلالیت</a:t>
              </a:r>
            </a:p>
            <a:p>
              <a:pPr algn="r" rtl="1"/>
              <a:r>
                <a:rPr lang="fa-IR">
                  <a:cs typeface="Arial" panose="020B0604020202020204" pitchFamily="34" charset="0"/>
                </a:rPr>
                <a:t> کاهش میابد.</a:t>
              </a:r>
              <a:r>
                <a:rPr lang="en-US"/>
                <a:t/>
              </a:r>
              <a:br>
                <a:rPr lang="en-US"/>
              </a:br>
              <a:r>
                <a:rPr lang="en-US"/>
                <a:t/>
              </a:r>
              <a:br>
                <a:rPr lang="en-US"/>
              </a:br>
              <a:r>
                <a:rPr lang="en-US"/>
                <a:t>                                                     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200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3409-1113-4DEF-9E37-81D38EF8899D}" type="slidenum">
              <a:rPr lang="en-US"/>
              <a:pPr/>
              <a:t>12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اسیدیته الکلها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محدوده  </a:t>
            </a:r>
            <a:r>
              <a:rPr lang="en-US"/>
              <a:t>pK</a:t>
            </a:r>
            <a:r>
              <a:rPr lang="en-US" baseline="-25000"/>
              <a:t>a</a:t>
            </a:r>
            <a:r>
              <a:rPr lang="fa-IR"/>
              <a:t> :15.5- 18.0(آب:15.7).</a:t>
            </a:r>
            <a:endParaRPr lang="en-US"/>
          </a:p>
          <a:p>
            <a:pPr algn="r" rtl="1"/>
            <a:r>
              <a:rPr lang="fa-IR"/>
              <a:t>با افزایش گروه الکیل اسیدیته کاهش مییابد.</a:t>
            </a:r>
            <a:endParaRPr lang="en-US"/>
          </a:p>
          <a:p>
            <a:pPr algn="r" rtl="1"/>
            <a:r>
              <a:rPr lang="fa-IR"/>
              <a:t>هالوژنها اسیدیته را افزایش میدهند.</a:t>
            </a:r>
            <a:endParaRPr lang="en-US"/>
          </a:p>
          <a:p>
            <a:pPr algn="r" rtl="1"/>
            <a:r>
              <a:rPr lang="fa-IR"/>
              <a:t>فنل 100 میلیون بار از سیکلوهگزانول اسیدیتر است!</a:t>
            </a:r>
            <a:r>
              <a:rPr lang="en-US"/>
              <a:t> 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6340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0384-8012-4A79-A425-B7D4610E9EB8}" type="slidenum">
              <a:rPr lang="en-US"/>
              <a:pPr/>
              <a:t>13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جدول مقادیر </a:t>
            </a:r>
            <a:r>
              <a:rPr lang="en-US"/>
              <a:t>K</a:t>
            </a:r>
            <a:r>
              <a:rPr lang="en-US" baseline="-25000"/>
              <a:t>a</a:t>
            </a:r>
          </a:p>
        </p:txBody>
      </p:sp>
      <p:pic>
        <p:nvPicPr>
          <p:cNvPr id="1208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693420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5105400" y="2971800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9525000" y="5715000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=&gt;</a:t>
            </a:r>
          </a:p>
        </p:txBody>
      </p:sp>
      <p:pic>
        <p:nvPicPr>
          <p:cNvPr id="120838" name="Object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95600"/>
            <a:ext cx="914400" cy="319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294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B367-B7F0-455E-AC5C-B55321C5E24A}" type="slidenum">
              <a:rPr lang="en-US"/>
              <a:pPr/>
              <a:t>14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6705600" cy="1143000"/>
          </a:xfrm>
        </p:spPr>
        <p:txBody>
          <a:bodyPr/>
          <a:lstStyle/>
          <a:p>
            <a:pPr rtl="1"/>
            <a:r>
              <a:rPr lang="fa-IR"/>
              <a:t>تشکیل یونهای الکوکسید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2192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واکنش متانول واتانول باسدیم فلزی.</a:t>
            </a:r>
            <a:endParaRPr lang="en-US"/>
          </a:p>
        </p:txBody>
      </p:sp>
      <p:pic>
        <p:nvPicPr>
          <p:cNvPr id="121860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1"/>
            <a:ext cx="69929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2549970" y="3860801"/>
            <a:ext cx="6651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cs typeface="Arial" panose="020B0604020202020204" pitchFamily="34" charset="0"/>
              </a:rPr>
              <a:t>واکنش الکل های کم اسیدی با پتاسیم بجای سدیم.</a:t>
            </a:r>
            <a:r>
              <a:rPr lang="en-US" sz="3200"/>
              <a:t> </a:t>
            </a:r>
          </a:p>
        </p:txBody>
      </p:sp>
      <p:grpSp>
        <p:nvGrpSpPr>
          <p:cNvPr id="121862" name="Group 6"/>
          <p:cNvGrpSpPr>
            <a:grpSpLocks/>
          </p:cNvGrpSpPr>
          <p:nvPr/>
        </p:nvGrpSpPr>
        <p:grpSpPr bwMode="auto">
          <a:xfrm>
            <a:off x="2514600" y="4876799"/>
            <a:ext cx="7499350" cy="1247775"/>
            <a:chOff x="624" y="3072"/>
            <a:chExt cx="4724" cy="786"/>
          </a:xfrm>
        </p:grpSpPr>
        <p:pic>
          <p:nvPicPr>
            <p:cNvPr id="121863" name="Object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072"/>
              <a:ext cx="441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5078" y="3625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52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1B6-9BB8-4153-8E5B-B94396ABA58B}" type="slidenum">
              <a:rPr lang="en-US"/>
              <a:pPr/>
              <a:t>15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(مرور)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جانشینی نوکلئوفیلی </a:t>
            </a:r>
            <a:r>
              <a:rPr lang="en-US"/>
              <a:t>OH</a:t>
            </a:r>
            <a:r>
              <a:rPr lang="en-US" baseline="30000"/>
              <a:t>-</a:t>
            </a:r>
            <a:r>
              <a:rPr lang="fa-IR"/>
              <a:t> روی الکیل هالید</a:t>
            </a:r>
            <a:endParaRPr lang="en-US"/>
          </a:p>
          <a:p>
            <a:pPr algn="r" rtl="1"/>
            <a:r>
              <a:rPr lang="fa-IR"/>
              <a:t>اضافه کردن آب به الکنها</a:t>
            </a:r>
            <a:endParaRPr lang="en-US"/>
          </a:p>
          <a:p>
            <a:pPr lvl="1" algn="r" rtl="1"/>
            <a:r>
              <a:rPr lang="fa-IR"/>
              <a:t> آب در محیط اسیدی</a:t>
            </a:r>
            <a:endParaRPr lang="en-US"/>
          </a:p>
          <a:p>
            <a:pPr lvl="1" algn="r" rtl="1"/>
            <a:r>
              <a:rPr lang="fa-IR"/>
              <a:t> اکسی مرکوراسیون-دمرکوراسیون</a:t>
            </a:r>
            <a:endParaRPr lang="en-US"/>
          </a:p>
          <a:p>
            <a:pPr lvl="1" algn="r" rtl="1"/>
            <a:r>
              <a:rPr lang="fa-IR"/>
              <a:t> هیدروبوراسین -اکسیداسیون</a:t>
            </a: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34621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6C83-1B33-4706-8A63-957F5DF73B14}" type="slidenum">
              <a:rPr lang="en-US"/>
              <a:pPr/>
              <a:t>16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گلیکول ها(مرور)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هیدرواکسیلاسیون آلکن ها بصورت سین</a:t>
            </a:r>
            <a:endParaRPr lang="en-US"/>
          </a:p>
          <a:p>
            <a:pPr lvl="1" algn="r" rtl="1"/>
            <a:r>
              <a:rPr lang="fa-IR"/>
              <a:t>اسینیون تترااکسید /هیدروژن پراکسید</a:t>
            </a:r>
            <a:endParaRPr lang="en-US"/>
          </a:p>
          <a:p>
            <a:pPr lvl="1" algn="r" rtl="1"/>
            <a:r>
              <a:rPr lang="fa-IR"/>
              <a:t>پتاسیم پرمنگنات بازی سردو رقیق</a:t>
            </a:r>
            <a:endParaRPr lang="en-US"/>
          </a:p>
          <a:p>
            <a:pPr algn="r" rtl="1"/>
            <a:r>
              <a:rPr lang="fa-IR"/>
              <a:t>آنتی هیدروکسیلاسیون الکنها</a:t>
            </a:r>
            <a:endParaRPr lang="en-US"/>
          </a:p>
          <a:p>
            <a:pPr lvl="1" algn="r" rtl="1"/>
            <a:r>
              <a:rPr lang="fa-IR"/>
              <a:t>پراکسی اسید/هیدرولیز</a:t>
            </a: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33742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8220-6F48-4FA7-A078-0C49E1263983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معرفهای آلی فلزی</a:t>
            </a: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/>
            <a:r>
              <a:rPr lang="fa-IR"/>
              <a:t>کربن به فلز متصل است( </a:t>
            </a:r>
            <a:r>
              <a:rPr lang="en-US"/>
              <a:t>Mg </a:t>
            </a:r>
            <a:r>
              <a:rPr lang="fa-IR"/>
              <a:t>یا</a:t>
            </a:r>
            <a:r>
              <a:rPr lang="en-US"/>
              <a:t> Li</a:t>
            </a:r>
            <a:r>
              <a:rPr lang="fa-IR"/>
              <a:t>  ).</a:t>
            </a:r>
            <a:endParaRPr lang="en-US"/>
          </a:p>
          <a:p>
            <a:pPr algn="r" rtl="1"/>
            <a:r>
              <a:rPr lang="fa-IR"/>
              <a:t>کربن یک نوکلئوفیل است(جزئی بار منفی دارد).</a:t>
            </a:r>
            <a:endParaRPr lang="en-US"/>
          </a:p>
          <a:p>
            <a:pPr algn="r" rtl="1"/>
            <a:r>
              <a:rPr lang="fa-IR"/>
              <a:t>این کربن به یک کربن جزئی مثبت حمله میکند.</a:t>
            </a:r>
            <a:endParaRPr lang="en-US"/>
          </a:p>
          <a:p>
            <a:pPr lvl="1"/>
            <a:r>
              <a:rPr lang="en-US"/>
              <a:t>C - X</a:t>
            </a:r>
          </a:p>
          <a:p>
            <a:pPr lvl="1"/>
            <a:r>
              <a:rPr lang="en-US"/>
              <a:t>C = O</a:t>
            </a:r>
          </a:p>
          <a:p>
            <a:pPr algn="r" rtl="1"/>
            <a:r>
              <a:rPr lang="fa-IR"/>
              <a:t>یک پیوند کربن –کربن جدید تشکیل میشود.</a:t>
            </a:r>
            <a:r>
              <a:rPr lang="en-US"/>
              <a:t> </a:t>
            </a:r>
            <a:br>
              <a:rPr lang="en-US"/>
            </a:br>
            <a:r>
              <a:rPr lang="en-US"/>
              <a:t>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157036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CEF7-A3CE-4C87-AF5D-54B46F6F838D}" type="slidenum">
              <a:rPr lang="en-US"/>
              <a:pPr/>
              <a:t>18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6324600" cy="1143000"/>
          </a:xfrm>
        </p:spPr>
        <p:txBody>
          <a:bodyPr/>
          <a:lstStyle/>
          <a:p>
            <a:r>
              <a:rPr lang="fa-IR"/>
              <a:t>معرف گرینیارد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8077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فرمول </a:t>
            </a:r>
            <a:r>
              <a:rPr lang="en-US"/>
              <a:t>R-MgX</a:t>
            </a:r>
            <a:r>
              <a:rPr lang="fa-IR"/>
              <a:t> (بصورت </a:t>
            </a:r>
            <a:r>
              <a:rPr lang="en-US"/>
              <a:t>R:</a:t>
            </a:r>
            <a:r>
              <a:rPr lang="en-US" baseline="30000"/>
              <a:t>-+</a:t>
            </a:r>
            <a:r>
              <a:rPr lang="en-US"/>
              <a:t>MgX</a:t>
            </a:r>
            <a:r>
              <a:rPr lang="fa-IR"/>
              <a:t> واکنش میدهد)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توسط اتر بدون آب پایدار میشود.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یدیدها فعالتر هستند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با </a:t>
            </a:r>
            <a:r>
              <a:rPr lang="fa-IR" u="sng"/>
              <a:t>هر</a:t>
            </a:r>
            <a:r>
              <a:rPr lang="fa-IR"/>
              <a:t> نوع هالیدی ممکن است تشکیل شوند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نوع اول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نوع دوم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نوع سوم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ونیل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آریل</a:t>
            </a:r>
            <a:r>
              <a:rPr lang="en-US"/>
              <a:t>                                                          =&gt;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5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3D8C-D170-4996-8B5A-D304BE557E3D}" type="slidenum">
              <a:rPr lang="en-US"/>
              <a:pPr/>
              <a:t>19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برخی از معرفهای گرینیارد</a:t>
            </a:r>
            <a:endParaRPr lang="en-US"/>
          </a:p>
        </p:txBody>
      </p:sp>
      <p:pic>
        <p:nvPicPr>
          <p:cNvPr id="126979" name="Objec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33600"/>
            <a:ext cx="5943600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80" name="Object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1"/>
            <a:ext cx="6172200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6981" name="Group 5"/>
          <p:cNvGrpSpPr>
            <a:grpSpLocks/>
          </p:cNvGrpSpPr>
          <p:nvPr/>
        </p:nvGrpSpPr>
        <p:grpSpPr bwMode="auto">
          <a:xfrm>
            <a:off x="2667000" y="4572000"/>
            <a:ext cx="7543800" cy="1106488"/>
            <a:chOff x="720" y="2880"/>
            <a:chExt cx="4752" cy="697"/>
          </a:xfrm>
        </p:grpSpPr>
        <p:pic>
          <p:nvPicPr>
            <p:cNvPr id="126982" name="Object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2880"/>
              <a:ext cx="3984" cy="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6983" name="Rectangle 7"/>
            <p:cNvSpPr>
              <a:spLocks noChangeArrowheads="1"/>
            </p:cNvSpPr>
            <p:nvPr/>
          </p:nvSpPr>
          <p:spPr bwMode="auto">
            <a:xfrm>
              <a:off x="4800" y="302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254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3EA4-5F11-43F2-AE1D-035B15A38A85}" type="slidenum">
              <a:rPr lang="en-US"/>
              <a:pPr/>
              <a:t>2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324600" cy="1143000"/>
          </a:xfrm>
        </p:spPr>
        <p:txBody>
          <a:bodyPr/>
          <a:lstStyle/>
          <a:p>
            <a:r>
              <a:rPr lang="fa-IR"/>
              <a:t>ساختمان الکلها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4572000"/>
            <a:ext cx="8610600" cy="12954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3600"/>
              <a:t>گروه عاملی هیدروکسی(</a:t>
            </a:r>
            <a:r>
              <a:rPr lang="en-US" sz="3600"/>
              <a:t>OH</a:t>
            </a:r>
            <a:r>
              <a:rPr lang="fa-IR" sz="3600"/>
              <a:t>)است.</a:t>
            </a:r>
            <a:endParaRPr lang="en-US" sz="3600"/>
          </a:p>
          <a:p>
            <a:pPr algn="r" rtl="1">
              <a:lnSpc>
                <a:spcPct val="90000"/>
              </a:lnSpc>
            </a:pPr>
            <a:r>
              <a:rPr lang="fa-IR" sz="3600"/>
              <a:t>اکسیژن هیبریداسیون </a:t>
            </a:r>
            <a:r>
              <a:rPr lang="en-US" sz="3600"/>
              <a:t>sp</a:t>
            </a:r>
            <a:r>
              <a:rPr lang="en-US" sz="3600" baseline="30000"/>
              <a:t>3</a:t>
            </a:r>
            <a:r>
              <a:rPr lang="fa-IR" sz="3600"/>
              <a:t> دارد.</a:t>
            </a:r>
            <a:endParaRPr lang="en-US"/>
          </a:p>
          <a:p>
            <a:pPr algn="r" rtl="1">
              <a:lnSpc>
                <a:spcPct val="90000"/>
              </a:lnSpc>
            </a:pPr>
            <a:endParaRPr lang="en-US"/>
          </a:p>
        </p:txBody>
      </p:sp>
      <p:pic>
        <p:nvPicPr>
          <p:cNvPr id="109572" name="Picture 4" descr="FG10_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1"/>
            <a:ext cx="8839200" cy="243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90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27E-B4A2-4025-A812-1F545B020A2F}" type="slidenum">
              <a:rPr lang="en-US"/>
              <a:pPr/>
              <a:t>20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با کربونیل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2819400"/>
          </a:xfrm>
        </p:spPr>
        <p:txBody>
          <a:bodyPr/>
          <a:lstStyle/>
          <a:p>
            <a:pPr algn="r" rtl="1"/>
            <a:r>
              <a:rPr lang="en-US"/>
              <a:t>R:</a:t>
            </a:r>
            <a:r>
              <a:rPr lang="en-US" sz="4400" baseline="30000"/>
              <a:t>- </a:t>
            </a:r>
            <a:r>
              <a:rPr lang="fa-IR" sz="4400" baseline="30000"/>
              <a:t> به کربن جزئی مثبت در کربونیل حمله میکند.</a:t>
            </a:r>
            <a:endParaRPr lang="en-US"/>
          </a:p>
          <a:p>
            <a:pPr algn="r" rtl="1"/>
            <a:r>
              <a:rPr lang="fa-IR"/>
              <a:t>حد واسط یون آلکوکسید است.</a:t>
            </a:r>
            <a:endParaRPr lang="en-US"/>
          </a:p>
          <a:p>
            <a:pPr algn="r" rtl="1"/>
            <a:r>
              <a:rPr lang="fa-IR"/>
              <a:t>اضافه کردن آب یا اسید آلکوکسیدرا پروتونه کرده و به الکل تبدیل میکند.</a:t>
            </a:r>
            <a:endParaRPr lang="en-US"/>
          </a:p>
        </p:txBody>
      </p:sp>
      <p:pic>
        <p:nvPicPr>
          <p:cNvPr id="1280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724401"/>
            <a:ext cx="4572000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8005" name="Group 5"/>
          <p:cNvGrpSpPr>
            <a:grpSpLocks/>
          </p:cNvGrpSpPr>
          <p:nvPr/>
        </p:nvGrpSpPr>
        <p:grpSpPr bwMode="auto">
          <a:xfrm>
            <a:off x="5943600" y="4287839"/>
            <a:ext cx="4724400" cy="2025650"/>
            <a:chOff x="2784" y="2701"/>
            <a:chExt cx="2976" cy="1276"/>
          </a:xfrm>
        </p:grpSpPr>
        <p:pic>
          <p:nvPicPr>
            <p:cNvPr id="12800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2701"/>
              <a:ext cx="2976" cy="1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8007" name="Rectangle 7"/>
            <p:cNvSpPr>
              <a:spLocks noChangeArrowheads="1"/>
            </p:cNvSpPr>
            <p:nvPr/>
          </p:nvSpPr>
          <p:spPr bwMode="auto">
            <a:xfrm>
              <a:off x="5040" y="3744"/>
              <a:ext cx="38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84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3ACA-6EC5-4E35-B32B-0EC781C4A70A}" type="slidenum">
              <a:rPr lang="en-US"/>
              <a:pPr/>
              <a:t>21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الکل نوع اول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2954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گرینیارد+ فرم آلدئید تولید الکل نوع اول با یک کربن اضافه را منماید.</a:t>
            </a:r>
            <a:endParaRPr lang="en-US"/>
          </a:p>
        </p:txBody>
      </p:sp>
      <p:pic>
        <p:nvPicPr>
          <p:cNvPr id="129028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124201"/>
            <a:ext cx="784860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9029" name="Group 5"/>
          <p:cNvGrpSpPr>
            <a:grpSpLocks/>
          </p:cNvGrpSpPr>
          <p:nvPr/>
        </p:nvGrpSpPr>
        <p:grpSpPr bwMode="auto">
          <a:xfrm>
            <a:off x="4953000" y="3714750"/>
            <a:ext cx="5715000" cy="2579688"/>
            <a:chOff x="2160" y="2340"/>
            <a:chExt cx="3600" cy="1625"/>
          </a:xfrm>
        </p:grpSpPr>
        <p:pic>
          <p:nvPicPr>
            <p:cNvPr id="129030" name="Object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2340"/>
              <a:ext cx="278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9031" name="Rectangle 7"/>
            <p:cNvSpPr>
              <a:spLocks noChangeArrowheads="1"/>
            </p:cNvSpPr>
            <p:nvPr/>
          </p:nvSpPr>
          <p:spPr bwMode="auto">
            <a:xfrm>
              <a:off x="5040" y="3600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547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83B9-6794-4A7C-AD41-AFFC0D908DD8}" type="slidenum">
              <a:rPr lang="en-US"/>
              <a:pPr/>
              <a:t>22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الکل نوع دوم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828800"/>
            <a:ext cx="8534400" cy="13716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گرینیارد+ آلدئید تولید الکل نوع دوم را میکند.</a:t>
            </a:r>
            <a:endParaRPr lang="en-US"/>
          </a:p>
          <a:p>
            <a:endParaRPr lang="en-US"/>
          </a:p>
        </p:txBody>
      </p:sp>
      <p:pic>
        <p:nvPicPr>
          <p:cNvPr id="130052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0"/>
            <a:ext cx="86106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0053" name="Group 5"/>
          <p:cNvGrpSpPr>
            <a:grpSpLocks/>
          </p:cNvGrpSpPr>
          <p:nvPr/>
        </p:nvGrpSpPr>
        <p:grpSpPr bwMode="auto">
          <a:xfrm>
            <a:off x="4800600" y="3733800"/>
            <a:ext cx="5867400" cy="2560638"/>
            <a:chOff x="2064" y="2352"/>
            <a:chExt cx="3696" cy="1613"/>
          </a:xfrm>
        </p:grpSpPr>
        <p:pic>
          <p:nvPicPr>
            <p:cNvPr id="130054" name="Object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352"/>
              <a:ext cx="3024" cy="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0055" name="Rectangle 7"/>
            <p:cNvSpPr>
              <a:spLocks noChangeArrowheads="1"/>
            </p:cNvSpPr>
            <p:nvPr/>
          </p:nvSpPr>
          <p:spPr bwMode="auto">
            <a:xfrm>
              <a:off x="4992" y="3600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066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AD7-5778-4693-809E-D3DBD36AF5A5}" type="slidenum">
              <a:rPr lang="en-US"/>
              <a:pPr/>
              <a:t>23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الکل نوع سوم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153400" cy="12192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گرینیار +کتون تولید الکل نوع سوم رامیکند.</a:t>
            </a:r>
            <a:endParaRPr lang="en-US"/>
          </a:p>
          <a:p>
            <a:endParaRPr lang="en-US"/>
          </a:p>
        </p:txBody>
      </p:sp>
      <p:pic>
        <p:nvPicPr>
          <p:cNvPr id="131076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43201"/>
            <a:ext cx="81534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77" name="Group 5"/>
          <p:cNvGrpSpPr>
            <a:grpSpLocks/>
          </p:cNvGrpSpPr>
          <p:nvPr/>
        </p:nvGrpSpPr>
        <p:grpSpPr bwMode="auto">
          <a:xfrm>
            <a:off x="4953000" y="3429000"/>
            <a:ext cx="5715000" cy="2789238"/>
            <a:chOff x="2160" y="2160"/>
            <a:chExt cx="3600" cy="1757"/>
          </a:xfrm>
        </p:grpSpPr>
        <p:pic>
          <p:nvPicPr>
            <p:cNvPr id="131078" name="Object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2160"/>
              <a:ext cx="2928" cy="8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1079" name="Rectangle 7"/>
            <p:cNvSpPr>
              <a:spLocks noChangeArrowheads="1"/>
            </p:cNvSpPr>
            <p:nvPr/>
          </p:nvSpPr>
          <p:spPr bwMode="auto">
            <a:xfrm>
              <a:off x="5136" y="3552"/>
              <a:ext cx="6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83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BFF9E-689C-40F9-8FB8-A45B0B3FDFC1}" type="slidenum">
              <a:rPr lang="en-US"/>
              <a:pPr/>
              <a:t>24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a-IR"/>
              <a:t>چگونه میتوان ترکیبات</a:t>
            </a:r>
            <a:br>
              <a:rPr lang="fa-IR"/>
            </a:br>
            <a:r>
              <a:rPr lang="fa-IR"/>
              <a:t> زیر را سنتز کرد</a:t>
            </a:r>
            <a:endParaRPr lang="en-US"/>
          </a:p>
        </p:txBody>
      </p:sp>
      <p:pic>
        <p:nvPicPr>
          <p:cNvPr id="132099" name="Objec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1"/>
            <a:ext cx="2909888" cy="8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100" name="Object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1"/>
            <a:ext cx="22098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101" name="Object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86201"/>
            <a:ext cx="16764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2102" name="Group 6"/>
          <p:cNvGrpSpPr>
            <a:grpSpLocks/>
          </p:cNvGrpSpPr>
          <p:nvPr/>
        </p:nvGrpSpPr>
        <p:grpSpPr bwMode="auto">
          <a:xfrm>
            <a:off x="6553200" y="3886201"/>
            <a:ext cx="3581400" cy="1489075"/>
            <a:chOff x="3168" y="2448"/>
            <a:chExt cx="2256" cy="938"/>
          </a:xfrm>
        </p:grpSpPr>
        <p:pic>
          <p:nvPicPr>
            <p:cNvPr id="132103" name="Object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2448"/>
              <a:ext cx="1392" cy="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2104" name="Rectangle 8"/>
            <p:cNvSpPr>
              <a:spLocks noChangeArrowheads="1"/>
            </p:cNvSpPr>
            <p:nvPr/>
          </p:nvSpPr>
          <p:spPr bwMode="auto">
            <a:xfrm>
              <a:off x="4704" y="2784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02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3444-F0B1-4D97-9BA7-6725A4714EAF}" type="slidenum">
              <a:rPr lang="en-US"/>
              <a:pPr/>
              <a:t>25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های گرینیارد با </a:t>
            </a:r>
            <a:br>
              <a:rPr lang="fa-IR"/>
            </a:br>
            <a:r>
              <a:rPr lang="fa-IR"/>
              <a:t>اسید کلرید ها و استرها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7772400" cy="4114800"/>
          </a:xfrm>
        </p:spPr>
        <p:txBody>
          <a:bodyPr/>
          <a:lstStyle/>
          <a:p>
            <a:pPr algn="r" rtl="1"/>
            <a:r>
              <a:rPr lang="fa-IR"/>
              <a:t>از دو مول معرف گرینیارد استفاده میشود.</a:t>
            </a:r>
            <a:endParaRPr lang="en-US"/>
          </a:p>
          <a:p>
            <a:pPr algn="r" rtl="1"/>
            <a:r>
              <a:rPr lang="fa-IR"/>
              <a:t>محصول یک الکل نوع سوم با دوگروه الکیل یکسان است.</a:t>
            </a:r>
            <a:endParaRPr lang="en-US"/>
          </a:p>
          <a:p>
            <a:pPr algn="r" rtl="1"/>
            <a:r>
              <a:rPr lang="fa-IR"/>
              <a:t>واکنش با یک مول معرف گرینیارد ایجاد حدواسط کتون را میکند که میتواند با مول دوم معرف گرینیارد واکنش دهد.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0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4FA-2965-4591-9BF3-63FF20848EBD}" type="slidenum">
              <a:rPr lang="en-US"/>
              <a:pPr/>
              <a:t>26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گرینیارد و استر(1)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752600"/>
            <a:ext cx="7848600" cy="1371600"/>
          </a:xfrm>
        </p:spPr>
        <p:txBody>
          <a:bodyPr/>
          <a:lstStyle/>
          <a:p>
            <a:pPr algn="r" rtl="1"/>
            <a:r>
              <a:rPr lang="fa-IR"/>
              <a:t>گرینیارد به کربونیل حمله میکند.</a:t>
            </a:r>
            <a:endParaRPr lang="en-US"/>
          </a:p>
          <a:p>
            <a:pPr algn="r" rtl="1"/>
            <a:r>
              <a:rPr lang="fa-IR"/>
              <a:t>یون آلکوکسید خارج میشود!؟!</a:t>
            </a:r>
            <a:endParaRPr lang="en-US"/>
          </a:p>
        </p:txBody>
      </p:sp>
      <p:pic>
        <p:nvPicPr>
          <p:cNvPr id="134148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24200"/>
            <a:ext cx="67056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49" name="Object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72000"/>
            <a:ext cx="6705600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5951538" y="5661025"/>
            <a:ext cx="1917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fa-IR">
                <a:cs typeface="Arial" panose="020B0604020202020204" pitchFamily="34" charset="0"/>
              </a:rPr>
              <a:t>حدواسط کتون</a:t>
            </a:r>
            <a:r>
              <a:rPr lang="en-US"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067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  <p:bldP spid="1341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5158-E3EF-4948-A5D5-09A43DAE0605}" type="slidenum">
              <a:rPr lang="en-US"/>
              <a:pPr/>
              <a:t>27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مرحله دوم واکنش</a:t>
            </a: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1828800"/>
          </a:xfrm>
        </p:spPr>
        <p:txBody>
          <a:bodyPr/>
          <a:lstStyle/>
          <a:p>
            <a:pPr algn="r" rtl="1"/>
            <a:r>
              <a:rPr lang="fa-IR"/>
              <a:t>مول دوم گرینیارد با حدواسط کتون واکنش داده یون الکوکسید تشکیل میشود.</a:t>
            </a:r>
            <a:endParaRPr lang="en-US"/>
          </a:p>
          <a:p>
            <a:pPr algn="r" rtl="1"/>
            <a:r>
              <a:rPr lang="fa-IR"/>
              <a:t>یون الکوکسید با اسید رقیق پروتونه میشود.</a:t>
            </a:r>
            <a:endParaRPr lang="en-US"/>
          </a:p>
        </p:txBody>
      </p:sp>
      <p:pic>
        <p:nvPicPr>
          <p:cNvPr id="135172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6601"/>
            <a:ext cx="609600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5173" name="Group 5"/>
          <p:cNvGrpSpPr>
            <a:grpSpLocks/>
          </p:cNvGrpSpPr>
          <p:nvPr/>
        </p:nvGrpSpPr>
        <p:grpSpPr bwMode="auto">
          <a:xfrm>
            <a:off x="5867400" y="3810000"/>
            <a:ext cx="4648200" cy="2255838"/>
            <a:chOff x="2736" y="2400"/>
            <a:chExt cx="2928" cy="1421"/>
          </a:xfrm>
        </p:grpSpPr>
        <p:pic>
          <p:nvPicPr>
            <p:cNvPr id="135174" name="Object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2400"/>
              <a:ext cx="1680" cy="1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5175" name="Rectangle 7"/>
            <p:cNvSpPr>
              <a:spLocks noChangeArrowheads="1"/>
            </p:cNvSpPr>
            <p:nvPr/>
          </p:nvSpPr>
          <p:spPr bwMode="auto">
            <a:xfrm>
              <a:off x="5088" y="3456"/>
              <a:ext cx="5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0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C7E2-D4DF-4516-B49E-E63AB194ECE5}" type="slidenum">
              <a:rPr lang="en-US"/>
              <a:pPr/>
              <a:t>28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6781800" cy="1143000"/>
          </a:xfrm>
        </p:spPr>
        <p:txBody>
          <a:bodyPr/>
          <a:lstStyle/>
          <a:p>
            <a:r>
              <a:rPr lang="fa-IR"/>
              <a:t>چگونه سنتز میشوند...</a:t>
            </a:r>
            <a:endParaRPr lang="en-US"/>
          </a:p>
        </p:txBody>
      </p:sp>
      <p:pic>
        <p:nvPicPr>
          <p:cNvPr id="136195" name="Objec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00400"/>
            <a:ext cx="1828800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196" name="Object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429001"/>
            <a:ext cx="23622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7620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از اسید کلرید و استر استفاده کنید.</a:t>
            </a:r>
            <a:endParaRPr lang="en-US"/>
          </a:p>
        </p:txBody>
      </p:sp>
      <p:grpSp>
        <p:nvGrpSpPr>
          <p:cNvPr id="136198" name="Group 6"/>
          <p:cNvGrpSpPr>
            <a:grpSpLocks/>
          </p:cNvGrpSpPr>
          <p:nvPr/>
        </p:nvGrpSpPr>
        <p:grpSpPr bwMode="auto">
          <a:xfrm>
            <a:off x="4572000" y="4800600"/>
            <a:ext cx="4648200" cy="922338"/>
            <a:chOff x="1920" y="3024"/>
            <a:chExt cx="2928" cy="581"/>
          </a:xfrm>
        </p:grpSpPr>
        <p:pic>
          <p:nvPicPr>
            <p:cNvPr id="136199" name="Object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3024"/>
              <a:ext cx="1632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6200" name="Rectangle 8"/>
            <p:cNvSpPr>
              <a:spLocks noChangeArrowheads="1"/>
            </p:cNvSpPr>
            <p:nvPr/>
          </p:nvSpPr>
          <p:spPr bwMode="auto">
            <a:xfrm>
              <a:off x="3792" y="3168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61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F668-3F48-4E56-B49A-B852D53A7AD6}" type="slidenum">
              <a:rPr lang="en-US"/>
              <a:pPr/>
              <a:t>29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محدودیت های گرینیارد</a:t>
            </a: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134350" cy="4114800"/>
          </a:xfrm>
        </p:spPr>
        <p:txBody>
          <a:bodyPr/>
          <a:lstStyle/>
          <a:p>
            <a:pPr algn="r" rtl="1"/>
            <a:r>
              <a:rPr lang="fa-IR"/>
              <a:t>آب و پروتونهای اسیدی مانند </a:t>
            </a:r>
            <a:r>
              <a:rPr lang="en-US"/>
              <a:t>OH,NH,SH,-C-C-H</a:t>
            </a:r>
            <a:r>
              <a:rPr lang="fa-IR"/>
              <a:t>  نباید باشند.معرف گرینیارد در حضور اینها خراب میشودوبه آلکان تبدیل میشود.</a:t>
            </a:r>
            <a:endParaRPr lang="en-US"/>
          </a:p>
          <a:p>
            <a:pPr algn="r" rtl="1"/>
            <a:r>
              <a:rPr lang="fa-IR"/>
              <a:t>نباید الکتروفیل هایی با پیوند دوگانه مانند</a:t>
            </a:r>
            <a:endParaRPr lang="en-US"/>
          </a:p>
          <a:p>
            <a:pPr algn="r" rtl="1">
              <a:buFontTx/>
              <a:buNone/>
            </a:pPr>
            <a:r>
              <a:rPr lang="fa-IR"/>
              <a:t>  </a:t>
            </a:r>
            <a:r>
              <a:rPr lang="en-US"/>
              <a:t>C=N,C-N,S=O,N=O </a:t>
            </a:r>
            <a:br>
              <a:rPr lang="en-US"/>
            </a:br>
            <a:r>
              <a:rPr lang="fa-IR"/>
              <a:t> وجود داشته باشد.  </a:t>
            </a: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39953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B92C-E1DB-495A-B975-67FA6B639195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طبقه بندی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001000" cy="4648200"/>
          </a:xfrm>
        </p:spPr>
        <p:txBody>
          <a:bodyPr/>
          <a:lstStyle/>
          <a:p>
            <a:pPr algn="r" rtl="1"/>
            <a:r>
              <a:rPr lang="fa-IR"/>
              <a:t>نوع اول:کربن  </a:t>
            </a:r>
            <a:r>
              <a:rPr lang="en-US"/>
              <a:t>OH</a:t>
            </a:r>
            <a:r>
              <a:rPr lang="fa-IR"/>
              <a:t> فقط به یک کربن دیگر وصل است.</a:t>
            </a:r>
            <a:endParaRPr lang="en-US"/>
          </a:p>
          <a:p>
            <a:pPr algn="r" rtl="1"/>
            <a:r>
              <a:rPr lang="fa-IR"/>
              <a:t>نوع دوم:کربن </a:t>
            </a:r>
            <a:r>
              <a:rPr lang="en-US"/>
              <a:t>OH</a:t>
            </a:r>
            <a:r>
              <a:rPr lang="fa-IR"/>
              <a:t> به دوکربن دیگر وصل است.</a:t>
            </a:r>
            <a:endParaRPr lang="en-US"/>
          </a:p>
          <a:p>
            <a:pPr algn="r" rtl="1"/>
            <a:r>
              <a:rPr lang="fa-IR"/>
              <a:t>نوع سوم:کربن حاوی  </a:t>
            </a:r>
            <a:r>
              <a:rPr lang="en-US"/>
              <a:t>OH</a:t>
            </a:r>
            <a:r>
              <a:rPr lang="fa-IR"/>
              <a:t> به سه کربن دیگر وصل است.</a:t>
            </a:r>
            <a:endParaRPr lang="en-US"/>
          </a:p>
          <a:p>
            <a:pPr algn="r" rtl="1"/>
            <a:r>
              <a:rPr lang="fa-IR" sz="2800"/>
              <a:t>آروماتیک(فنول):</a:t>
            </a:r>
            <a:r>
              <a:rPr lang="en-US" sz="2800"/>
              <a:t>OH</a:t>
            </a:r>
            <a:r>
              <a:rPr lang="fa-IR" sz="2800"/>
              <a:t> به حلقه بنزن وصل است.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62227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6CBA-20D6-41B0-9206-D4EB5F73843F}" type="slidenum">
              <a:rPr lang="en-US"/>
              <a:pPr/>
              <a:t>30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احیاء کربونیل ها</a:t>
            </a: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احیاء آلدئید ها تولید الکل نوع اول را میکند.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احیاء کتونها تولید الکل نوع دوم را میکند.</a:t>
            </a:r>
            <a:endParaRPr lang="en-US"/>
          </a:p>
          <a:p>
            <a:pPr>
              <a:lnSpc>
                <a:spcPct val="90000"/>
              </a:lnSpc>
            </a:pPr>
            <a:r>
              <a:rPr lang="fa-IR"/>
              <a:t>معرفها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سدیم برهیدرید </a:t>
            </a:r>
            <a:r>
              <a:rPr lang="en-US"/>
              <a:t>, NaBH</a:t>
            </a:r>
            <a:r>
              <a:rPr lang="en-US" baseline="-25000"/>
              <a:t>4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لیتیم آلومینیوم هیدرید</a:t>
            </a:r>
            <a:r>
              <a:rPr lang="en-US"/>
              <a:t>, LiAlH</a:t>
            </a:r>
            <a:r>
              <a:rPr lang="en-US" baseline="-25000"/>
              <a:t>4</a:t>
            </a:r>
          </a:p>
          <a:p>
            <a:pPr lvl="1">
              <a:lnSpc>
                <a:spcPct val="90000"/>
              </a:lnSpc>
            </a:pPr>
            <a:r>
              <a:rPr lang="fa-IR"/>
              <a:t> نیکل رینه</a:t>
            </a: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72898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5CA0-CBB1-4542-8ABC-0A342E3E698D}" type="slidenum">
              <a:rPr lang="en-US"/>
              <a:pPr/>
              <a:t>31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6324600" cy="1143000"/>
          </a:xfrm>
        </p:spPr>
        <p:txBody>
          <a:bodyPr/>
          <a:lstStyle/>
          <a:p>
            <a:r>
              <a:rPr lang="fa-IR"/>
              <a:t>سدیم بر هیدرید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7772400" cy="3352800"/>
          </a:xfrm>
        </p:spPr>
        <p:txBody>
          <a:bodyPr/>
          <a:lstStyle/>
          <a:p>
            <a:pPr algn="r" rtl="1"/>
            <a:r>
              <a:rPr lang="fa-IR"/>
              <a:t>یون هیدرید </a:t>
            </a:r>
            <a:r>
              <a:rPr lang="en-US"/>
              <a:t>H</a:t>
            </a:r>
            <a:r>
              <a:rPr lang="en-US" baseline="30000"/>
              <a:t>-</a:t>
            </a:r>
            <a:r>
              <a:rPr lang="fa-IR"/>
              <a:t> به کربن کربونیل حمله کرده تشکیل یون الکوکسید را مینماید.</a:t>
            </a:r>
            <a:endParaRPr lang="en-US"/>
          </a:p>
          <a:p>
            <a:pPr algn="r" rtl="1"/>
            <a:r>
              <a:rPr lang="fa-IR"/>
              <a:t>سپس یون الکوکسید با اسید رقیق پروتونه میشود.</a:t>
            </a:r>
            <a:endParaRPr lang="en-US"/>
          </a:p>
          <a:p>
            <a:pPr algn="r" rtl="1"/>
            <a:r>
              <a:rPr lang="fa-IR"/>
              <a:t>فقط با کربونیل آلدئید و کتون واکنش داده وبا کربونیل استر ها و کربوکسیلیک اسید ها واکنش نمیدهد.</a:t>
            </a:r>
            <a:endParaRPr lang="en-US"/>
          </a:p>
        </p:txBody>
      </p:sp>
      <p:grpSp>
        <p:nvGrpSpPr>
          <p:cNvPr id="139268" name="Group 4"/>
          <p:cNvGrpSpPr>
            <a:grpSpLocks/>
          </p:cNvGrpSpPr>
          <p:nvPr/>
        </p:nvGrpSpPr>
        <p:grpSpPr bwMode="auto">
          <a:xfrm>
            <a:off x="2286000" y="4906964"/>
            <a:ext cx="8153400" cy="1417637"/>
            <a:chOff x="480" y="2976"/>
            <a:chExt cx="5136" cy="893"/>
          </a:xfrm>
        </p:grpSpPr>
        <p:pic>
          <p:nvPicPr>
            <p:cNvPr id="139269" name="Object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2976"/>
              <a:ext cx="5136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9270" name="Rectangle 6"/>
            <p:cNvSpPr>
              <a:spLocks noChangeArrowheads="1"/>
            </p:cNvSpPr>
            <p:nvPr/>
          </p:nvSpPr>
          <p:spPr bwMode="auto">
            <a:xfrm>
              <a:off x="4896" y="3504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</a:t>
              </a:r>
              <a:r>
                <a:rPr lang="en-US">
                  <a:cs typeface="Arial" panose="020B0604020202020204" pitchFamily="34" charset="0"/>
                </a:rPr>
                <a:t>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4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3F84-FE3D-43B8-B76D-BD0AACF228BB}" type="slidenum">
              <a:rPr lang="en-US"/>
              <a:pPr/>
              <a:t>32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6705600" cy="1143000"/>
          </a:xfrm>
        </p:spPr>
        <p:txBody>
          <a:bodyPr/>
          <a:lstStyle/>
          <a:p>
            <a:r>
              <a:rPr lang="fa-IR"/>
              <a:t>لیتیم آلومینیم هیدرید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153400" cy="4114800"/>
          </a:xfrm>
        </p:spPr>
        <p:txBody>
          <a:bodyPr/>
          <a:lstStyle/>
          <a:p>
            <a:pPr algn="r" rtl="1"/>
            <a:r>
              <a:rPr lang="fa-IR"/>
              <a:t>نسبت به سدیم برهیدرید احیاءکننده قوی تری است اما کار کردن با آن خطر ناک است.</a:t>
            </a:r>
            <a:endParaRPr lang="en-US"/>
          </a:p>
          <a:p>
            <a:pPr algn="r" rtl="1"/>
            <a:r>
              <a:rPr lang="fa-IR"/>
              <a:t>استر ها و اسیدها را به الکل نوع اول تبدیل میکند.</a:t>
            </a:r>
            <a:endParaRPr lang="en-US"/>
          </a:p>
        </p:txBody>
      </p:sp>
      <p:grpSp>
        <p:nvGrpSpPr>
          <p:cNvPr id="140292" name="Group 4"/>
          <p:cNvGrpSpPr>
            <a:grpSpLocks/>
          </p:cNvGrpSpPr>
          <p:nvPr/>
        </p:nvGrpSpPr>
        <p:grpSpPr bwMode="auto">
          <a:xfrm>
            <a:off x="2438400" y="3810001"/>
            <a:ext cx="8001000" cy="1584325"/>
            <a:chOff x="576" y="2400"/>
            <a:chExt cx="5040" cy="998"/>
          </a:xfrm>
        </p:grpSpPr>
        <p:pic>
          <p:nvPicPr>
            <p:cNvPr id="140293" name="Object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400"/>
              <a:ext cx="4368" cy="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0294" name="Rectangle 6"/>
            <p:cNvSpPr>
              <a:spLocks noChangeArrowheads="1"/>
            </p:cNvSpPr>
            <p:nvPr/>
          </p:nvSpPr>
          <p:spPr bwMode="auto">
            <a:xfrm>
              <a:off x="4896" y="2832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750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9F76-1970-4136-A10D-7AAD686F6B21}" type="slidenum">
              <a:rPr lang="en-US"/>
              <a:pPr/>
              <a:t>33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553200" y="1752600"/>
            <a:ext cx="3581400" cy="1143000"/>
          </a:xfrm>
        </p:spPr>
        <p:txBody>
          <a:bodyPr/>
          <a:lstStyle/>
          <a:p>
            <a:pPr rtl="1"/>
            <a:r>
              <a:rPr lang="fa-IR" sz="3200"/>
              <a:t>مقایسه عوامل احیاءکننده</a:t>
            </a:r>
            <a:endParaRPr lang="en-US" sz="3200"/>
          </a:p>
        </p:txBody>
      </p:sp>
      <p:sp>
        <p:nvSpPr>
          <p:cNvPr id="141315" name="Rectangle 3"/>
          <p:cNvSpPr>
            <a:spLocks noGrp="1" noChangeArrowheads="1" noTextEdit="1"/>
          </p:cNvSpPr>
          <p:nvPr>
            <p:ph type="chart" sz="half" idx="1"/>
          </p:nvPr>
        </p:nvSpPr>
        <p:spPr/>
      </p:sp>
      <p:sp>
        <p:nvSpPr>
          <p:cNvPr id="141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00800" y="3124200"/>
            <a:ext cx="3810000" cy="2971800"/>
          </a:xfrm>
        </p:spPr>
        <p:txBody>
          <a:bodyPr/>
          <a:lstStyle/>
          <a:p>
            <a:pPr algn="r" rtl="1"/>
            <a:r>
              <a:rPr lang="en-US" sz="2800"/>
              <a:t>LiAlH</a:t>
            </a:r>
            <a:r>
              <a:rPr lang="en-US" sz="2800" baseline="-25000"/>
              <a:t>4</a:t>
            </a:r>
            <a:r>
              <a:rPr lang="fa-IR" sz="2800" baseline="-25000"/>
              <a:t> </a:t>
            </a:r>
            <a:r>
              <a:rPr lang="fa-IR" sz="2800"/>
              <a:t>قوی تر است.</a:t>
            </a:r>
            <a:endParaRPr lang="en-US" sz="2800"/>
          </a:p>
          <a:p>
            <a:pPr algn="r" rtl="1"/>
            <a:r>
              <a:rPr lang="fa-IR" sz="2800"/>
              <a:t> </a:t>
            </a:r>
            <a:r>
              <a:rPr lang="en-US" sz="2800"/>
              <a:t>LiAlH</a:t>
            </a:r>
            <a:r>
              <a:rPr lang="en-US" sz="2800" baseline="-25000"/>
              <a:t>4</a:t>
            </a:r>
            <a:r>
              <a:rPr lang="fa-IR" sz="2800" baseline="-25000"/>
              <a:t> </a:t>
            </a:r>
            <a:r>
              <a:rPr lang="fa-IR" sz="2800"/>
              <a:t>ترکیبات پایدارتر راکه در مقابل احیاء کننده ها مقاوم هستند احیاء میکند.</a:t>
            </a:r>
            <a:endParaRPr lang="en-US" sz="2800"/>
          </a:p>
        </p:txBody>
      </p:sp>
      <p:pic>
        <p:nvPicPr>
          <p:cNvPr id="141317" name="Picture 5" descr="FG10_02-092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6" y="495300"/>
            <a:ext cx="4264025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1919288" y="5589588"/>
            <a:ext cx="122396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احیاء آسانتر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63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4ED5-67C1-4040-A989-9D8246FEDA39}" type="slidenum">
              <a:rPr lang="en-US"/>
              <a:pPr/>
              <a:t>34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هیدروژناسیون کاتالیتیکی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371600"/>
          </a:xfrm>
        </p:spPr>
        <p:txBody>
          <a:bodyPr/>
          <a:lstStyle/>
          <a:p>
            <a:pPr algn="r" rtl="1"/>
            <a:r>
              <a:rPr lang="fa-IR"/>
              <a:t>هیدروژن را با نیکل رینه اضافه کنید.</a:t>
            </a:r>
            <a:endParaRPr lang="en-US"/>
          </a:p>
          <a:p>
            <a:pPr algn="r" rtl="1"/>
            <a:r>
              <a:rPr lang="fa-IR"/>
              <a:t>این معرف پیوند دوگانه را هم احیاء میکند.</a:t>
            </a:r>
            <a:endParaRPr lang="en-US"/>
          </a:p>
        </p:txBody>
      </p:sp>
      <p:pic>
        <p:nvPicPr>
          <p:cNvPr id="142340" name="Objec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1"/>
            <a:ext cx="36576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2341" name="Group 5"/>
          <p:cNvGrpSpPr>
            <a:grpSpLocks/>
          </p:cNvGrpSpPr>
          <p:nvPr/>
        </p:nvGrpSpPr>
        <p:grpSpPr bwMode="auto">
          <a:xfrm>
            <a:off x="2743200" y="3505200"/>
            <a:ext cx="7467600" cy="2636838"/>
            <a:chOff x="768" y="2208"/>
            <a:chExt cx="4704" cy="1661"/>
          </a:xfrm>
        </p:grpSpPr>
        <p:pic>
          <p:nvPicPr>
            <p:cNvPr id="142342" name="Object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208"/>
              <a:ext cx="1872" cy="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2343" name="Rectangle 7"/>
            <p:cNvSpPr>
              <a:spLocks noChangeArrowheads="1"/>
            </p:cNvSpPr>
            <p:nvPr/>
          </p:nvSpPr>
          <p:spPr bwMode="auto">
            <a:xfrm>
              <a:off x="4800" y="350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46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5D18-A6F3-4AEC-AE5E-A4832725F2B5}" type="slidenum">
              <a:rPr lang="en-US"/>
              <a:pPr/>
              <a:t>35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/>
              <a:t>انواع واکنش الکلها</a:t>
            </a: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3103563"/>
          </a:xfrm>
        </p:spPr>
        <p:txBody>
          <a:bodyPr/>
          <a:lstStyle/>
          <a:p>
            <a:pPr algn="r" rtl="1"/>
            <a:r>
              <a:rPr lang="fa-IR"/>
              <a:t>آبگیری و تبدیل به آلکن</a:t>
            </a:r>
          </a:p>
          <a:p>
            <a:pPr algn="r" rtl="1"/>
            <a:r>
              <a:rPr lang="fa-IR"/>
              <a:t>اکسید شدن و تبدیل به آلدئید و کتون</a:t>
            </a:r>
          </a:p>
          <a:p>
            <a:pPr algn="r" rtl="1"/>
            <a:r>
              <a:rPr lang="fa-IR"/>
              <a:t>جانشینی و تبدیل به آلکیل هالید</a:t>
            </a:r>
          </a:p>
          <a:p>
            <a:pPr algn="r" rtl="1"/>
            <a:r>
              <a:rPr lang="fa-IR"/>
              <a:t>تبدیل به توسیلات</a:t>
            </a:r>
          </a:p>
          <a:p>
            <a:pPr algn="r" rtl="1"/>
            <a:endParaRPr lang="fa-IR"/>
          </a:p>
          <a:p>
            <a:pPr algn="r" rt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74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A062-D037-4CA1-AF6E-36D7DC6D5E76}" type="slidenum">
              <a:rPr lang="en-US"/>
              <a:pPr/>
              <a:t>36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جدول خلاصه واکنش ها</a:t>
            </a:r>
            <a:endParaRPr lang="en-US"/>
          </a:p>
        </p:txBody>
      </p:sp>
      <p:pic>
        <p:nvPicPr>
          <p:cNvPr id="144387" name="Picture 3" descr="FG11_00-01T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36726"/>
            <a:ext cx="9144000" cy="443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3579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C86B-3315-4EE5-A33C-FEF0E0942D1B}" type="slidenum">
              <a:rPr lang="en-US"/>
              <a:pPr/>
              <a:t>37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اکسیداسیون کربن های نوع 1 2 3</a:t>
            </a:r>
            <a:endParaRPr lang="en-US" sz="4000"/>
          </a:p>
        </p:txBody>
      </p:sp>
      <p:pic>
        <p:nvPicPr>
          <p:cNvPr id="145411" name="Picture 3" descr="FG11_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773238"/>
            <a:ext cx="6151562" cy="50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815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13E2-BC7C-4644-898C-4D78BF484049}" type="slidenum">
              <a:rPr lang="en-US"/>
              <a:pPr/>
              <a:t>38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اکسیداسیون الکل های نوع دوم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2384425"/>
          </a:xfrm>
        </p:spPr>
        <p:txBody>
          <a:bodyPr/>
          <a:lstStyle/>
          <a:p>
            <a:pPr algn="r" rtl="1"/>
            <a:r>
              <a:rPr lang="fa-IR"/>
              <a:t>الکل های نوع دوم به کتون تبدیل میشود.</a:t>
            </a:r>
          </a:p>
          <a:p>
            <a:pPr algn="r" rtl="1"/>
            <a:r>
              <a:rPr lang="fa-IR"/>
              <a:t>معرف لازم </a:t>
            </a:r>
            <a:r>
              <a:rPr lang="en-US"/>
              <a:t>Na</a:t>
            </a:r>
            <a:r>
              <a:rPr lang="en-US" baseline="-25000"/>
              <a:t>2</a:t>
            </a:r>
            <a:r>
              <a:rPr lang="en-US"/>
              <a:t>Cr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7</a:t>
            </a:r>
            <a:r>
              <a:rPr lang="en-US"/>
              <a:t>/H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baseline="-25000"/>
              <a:t>4</a:t>
            </a:r>
            <a:endParaRPr lang="fa-IR" baseline="-25000"/>
          </a:p>
          <a:p>
            <a:pPr algn="r" rtl="1"/>
            <a:r>
              <a:rPr lang="fa-IR"/>
              <a:t>عامل فعال احتمالا </a:t>
            </a: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CrO</a:t>
            </a:r>
            <a:r>
              <a:rPr lang="en-US" baseline="-25000"/>
              <a:t>4</a:t>
            </a:r>
            <a:endParaRPr lang="fa-IR" baseline="-25000"/>
          </a:p>
          <a:p>
            <a:pPr algn="r" rtl="1"/>
            <a:r>
              <a:rPr lang="fa-IR"/>
              <a:t>تغییرات رنگ :نارنجی به سبز</a:t>
            </a:r>
            <a:endParaRPr lang="en-US"/>
          </a:p>
        </p:txBody>
      </p:sp>
      <p:grpSp>
        <p:nvGrpSpPr>
          <p:cNvPr id="146436" name="Group 4"/>
          <p:cNvGrpSpPr>
            <a:grpSpLocks/>
          </p:cNvGrpSpPr>
          <p:nvPr/>
        </p:nvGrpSpPr>
        <p:grpSpPr bwMode="auto">
          <a:xfrm>
            <a:off x="2438400" y="4419601"/>
            <a:ext cx="7848600" cy="1589088"/>
            <a:chOff x="576" y="2784"/>
            <a:chExt cx="4944" cy="1001"/>
          </a:xfrm>
        </p:grpSpPr>
        <p:pic>
          <p:nvPicPr>
            <p:cNvPr id="14643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784"/>
              <a:ext cx="4848" cy="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6438" name="Text Box 6"/>
            <p:cNvSpPr txBox="1">
              <a:spLocks noChangeArrowheads="1"/>
            </p:cNvSpPr>
            <p:nvPr/>
          </p:nvSpPr>
          <p:spPr bwMode="auto">
            <a:xfrm>
              <a:off x="5040" y="3552"/>
              <a:ext cx="4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55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B3BB-B01F-41C8-9615-2B797A7346A3}" type="slidenum">
              <a:rPr lang="en-US"/>
              <a:pPr/>
              <a:t>39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6324600" cy="803275"/>
          </a:xfrm>
        </p:spPr>
        <p:txBody>
          <a:bodyPr/>
          <a:lstStyle/>
          <a:p>
            <a:r>
              <a:rPr lang="fa-IR"/>
              <a:t>اکسیداسیون الکل های نوع اول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7772400" cy="316865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الکل نوع اول به آلدئید وسپس به کربوکسیلیک اسید تبدیل میشوند.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برای محدود کردن اکسیداسیون از پیریدینیوم کلرو کرومات (</a:t>
            </a:r>
            <a:r>
              <a:rPr lang="en-US"/>
              <a:t>PCC</a:t>
            </a:r>
            <a:r>
              <a:rPr lang="fa-IR"/>
              <a:t>) استفاده میشود.</a:t>
            </a:r>
          </a:p>
          <a:p>
            <a:pPr algn="r" rtl="1">
              <a:lnSpc>
                <a:spcPct val="90000"/>
              </a:lnSpc>
            </a:pPr>
            <a:r>
              <a:rPr lang="en-US"/>
              <a:t>PCC</a:t>
            </a:r>
            <a:r>
              <a:rPr lang="fa-IR"/>
              <a:t> میتواند الکل های نوع دوم را به کتونها اکسید میکند.</a:t>
            </a:r>
            <a:endParaRPr lang="en-US"/>
          </a:p>
        </p:txBody>
      </p:sp>
      <p:grpSp>
        <p:nvGrpSpPr>
          <p:cNvPr id="147460" name="Group 4"/>
          <p:cNvGrpSpPr>
            <a:grpSpLocks/>
          </p:cNvGrpSpPr>
          <p:nvPr/>
        </p:nvGrpSpPr>
        <p:grpSpPr bwMode="auto">
          <a:xfrm>
            <a:off x="2667000" y="4648202"/>
            <a:ext cx="7391400" cy="1512888"/>
            <a:chOff x="720" y="2928"/>
            <a:chExt cx="4656" cy="953"/>
          </a:xfrm>
        </p:grpSpPr>
        <p:pic>
          <p:nvPicPr>
            <p:cNvPr id="14746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2928"/>
              <a:ext cx="4656" cy="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7462" name="Rectangle 6"/>
            <p:cNvSpPr>
              <a:spLocks noChangeArrowheads="1"/>
            </p:cNvSpPr>
            <p:nvPr/>
          </p:nvSpPr>
          <p:spPr bwMode="auto">
            <a:xfrm>
              <a:off x="4992" y="3648"/>
              <a:ext cx="38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77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6243-73A5-469C-8FBA-1AB79356F306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ترکیبات زیر را طبقه بندی کنید:</a:t>
            </a:r>
            <a:endParaRPr lang="en-US"/>
          </a:p>
        </p:txBody>
      </p:sp>
      <p:pic>
        <p:nvPicPr>
          <p:cNvPr id="1116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2133600"/>
            <a:ext cx="2678113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6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209801"/>
            <a:ext cx="18065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343400"/>
            <a:ext cx="1828800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1622" name="Group 6"/>
          <p:cNvGrpSpPr>
            <a:grpSpLocks/>
          </p:cNvGrpSpPr>
          <p:nvPr/>
        </p:nvGrpSpPr>
        <p:grpSpPr bwMode="auto">
          <a:xfrm>
            <a:off x="6096000" y="4343401"/>
            <a:ext cx="3962400" cy="1006475"/>
            <a:chOff x="576" y="2448"/>
            <a:chExt cx="2496" cy="634"/>
          </a:xfrm>
        </p:grpSpPr>
        <p:pic>
          <p:nvPicPr>
            <p:cNvPr id="11162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448"/>
              <a:ext cx="16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1624" name="Rectangle 8"/>
            <p:cNvSpPr>
              <a:spLocks noChangeArrowheads="1"/>
            </p:cNvSpPr>
            <p:nvPr/>
          </p:nvSpPr>
          <p:spPr bwMode="auto">
            <a:xfrm>
              <a:off x="2304" y="2688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>
                  <a:cs typeface="Arial" panose="020B0604020202020204" pitchFamily="34" charset="0"/>
                </a:rPr>
                <a:t> =&gt;</a:t>
              </a:r>
              <a:endParaRPr 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452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EAE-6854-4C65-8F0F-660C36C66121}" type="slidenum">
              <a:rPr lang="en-US"/>
              <a:pPr/>
              <a:t>40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الکل های نوع 3 اکسیدی نمی شود </a:t>
            </a:r>
            <a:endParaRPr lang="en-US" sz="40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1160463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نمی تواند دو هیدروژن از دست دهد.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اساس تست اسید کرومیک است.</a:t>
            </a:r>
            <a:endParaRPr lang="en-US"/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2209800" y="3124200"/>
            <a:ext cx="7621588" cy="3265488"/>
            <a:chOff x="432" y="1968"/>
            <a:chExt cx="4801" cy="2057"/>
          </a:xfrm>
        </p:grpSpPr>
        <p:pic>
          <p:nvPicPr>
            <p:cNvPr id="148485" name="Picture 5" descr="FG11_004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968"/>
              <a:ext cx="4801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8486" name="Rectangle 6"/>
            <p:cNvSpPr>
              <a:spLocks noChangeArrowheads="1"/>
            </p:cNvSpPr>
            <p:nvPr/>
          </p:nvSpPr>
          <p:spPr bwMode="auto">
            <a:xfrm>
              <a:off x="4560" y="3792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666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66A-B50F-43DB-B76D-AAAD159D8F5A}" type="slidenum">
              <a:rPr lang="en-US"/>
              <a:pPr/>
              <a:t>41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سایر معرفهای اکسیدکننده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معرف کولینز: </a:t>
            </a:r>
            <a:r>
              <a:rPr lang="en-US"/>
              <a:t>Cr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r>
              <a:rPr lang="fa-IR" baseline="-25000"/>
              <a:t> </a:t>
            </a:r>
            <a:r>
              <a:rPr lang="fa-IR"/>
              <a:t>در پیریدین</a:t>
            </a:r>
          </a:p>
          <a:p>
            <a:pPr algn="r" rtl="1">
              <a:lnSpc>
                <a:spcPct val="90000"/>
              </a:lnSpc>
            </a:pPr>
            <a:r>
              <a:rPr lang="fa-IR"/>
              <a:t>معرف جونز:اسید کرومیک در استون</a:t>
            </a:r>
          </a:p>
          <a:p>
            <a:pPr algn="r" rtl="1">
              <a:lnSpc>
                <a:spcPct val="90000"/>
              </a:lnSpc>
            </a:pPr>
            <a:r>
              <a:rPr lang="en-US"/>
              <a:t>KMnO4</a:t>
            </a:r>
            <a:r>
              <a:rPr lang="fa-IR"/>
              <a:t> (اکسید کننده قوی)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اسید نیتریک (اکسید کننده قوی)</a:t>
            </a:r>
          </a:p>
          <a:p>
            <a:pPr algn="r" rtl="1">
              <a:lnSpc>
                <a:spcPct val="90000"/>
              </a:lnSpc>
            </a:pPr>
            <a:r>
              <a:rPr lang="fa-IR"/>
              <a:t> </a:t>
            </a:r>
            <a:r>
              <a:rPr lang="en-US"/>
              <a:t>CUO</a:t>
            </a:r>
            <a:r>
              <a:rPr lang="fa-IR"/>
              <a:t> 300درجه(هیدروژن زدایی صنعتی)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اکسیداسیون سوورن:دی متیل سولفوکسید اگزالیل کلرید وباز حجیم که الکل های نوع دوم را به کتون ونوع اول را به آلدئید اکسید میکند.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42488701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C69F-1514-44B4-8DB8-680E09A187DD}" type="slidenum">
              <a:rPr lang="en-US"/>
              <a:pPr/>
              <a:t>42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الکل به عنوان نوکلئوفیل</a:t>
            </a: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4292600"/>
            <a:ext cx="7772400" cy="1803400"/>
          </a:xfrm>
        </p:spPr>
        <p:txBody>
          <a:bodyPr/>
          <a:lstStyle/>
          <a:p>
            <a:pPr algn="r" rtl="1"/>
            <a:r>
              <a:rPr lang="en-US"/>
              <a:t>ROH</a:t>
            </a:r>
            <a:r>
              <a:rPr lang="fa-IR"/>
              <a:t> یک نوکلئوفیل ضعیف است.</a:t>
            </a:r>
          </a:p>
          <a:p>
            <a:pPr algn="r" rtl="1"/>
            <a:r>
              <a:rPr lang="en-US"/>
              <a:t>RO-</a:t>
            </a:r>
            <a:r>
              <a:rPr lang="fa-IR"/>
              <a:t> یک نوکلئوفیل قوی ست.</a:t>
            </a:r>
          </a:p>
          <a:p>
            <a:pPr algn="r" rtl="1"/>
            <a:r>
              <a:rPr lang="fa-IR"/>
              <a:t>پیوند جدید   </a:t>
            </a:r>
            <a:r>
              <a:rPr lang="en-US"/>
              <a:t>C-O</a:t>
            </a:r>
            <a:r>
              <a:rPr lang="fa-IR"/>
              <a:t> تشکیل و پیوند </a:t>
            </a:r>
            <a:r>
              <a:rPr lang="en-US"/>
              <a:t>O-H</a:t>
            </a:r>
            <a:r>
              <a:rPr lang="fa-IR"/>
              <a:t> شکسته میشود.</a:t>
            </a:r>
            <a:endParaRPr lang="en-US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759076"/>
            <a:ext cx="4800600" cy="33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524000"/>
            <a:ext cx="23336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88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FCEB-803C-4747-AA7E-92DD89F69FDF}" type="slidenum">
              <a:rPr lang="en-US"/>
              <a:pPr/>
              <a:t>43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الکل به عنوان الکتروفیل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981200"/>
            <a:ext cx="5110163" cy="4114800"/>
          </a:xfrm>
        </p:spPr>
        <p:txBody>
          <a:bodyPr/>
          <a:lstStyle/>
          <a:p>
            <a:pPr algn="r" rtl="1"/>
            <a:r>
              <a:rPr lang="en-US"/>
              <a:t>OH-</a:t>
            </a:r>
            <a:r>
              <a:rPr lang="fa-IR"/>
              <a:t> گروه خارج شونده خوبی نیست مگر پروتونه شود اما بیشتر نوکلئوفیل ها باز های قوی هستند و میتوانند </a:t>
            </a:r>
            <a:r>
              <a:rPr lang="en-US"/>
              <a:t>H+</a:t>
            </a:r>
            <a:r>
              <a:rPr lang="fa-IR"/>
              <a:t> را خارج کنند.</a:t>
            </a:r>
          </a:p>
          <a:p>
            <a:pPr algn="r" rtl="1"/>
            <a:r>
              <a:rPr lang="fa-IR"/>
              <a:t>تبدیل به توسیلات شده(گروه خارج شونده خوب) و با نوکلئوفیل های قوی (باز)واکنش میدهد.</a:t>
            </a:r>
            <a:endParaRPr lang="en-US"/>
          </a:p>
        </p:txBody>
      </p:sp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3" y="2492375"/>
            <a:ext cx="214630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4" y="1484313"/>
            <a:ext cx="23336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7608888" y="3068638"/>
            <a:ext cx="43180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ym typeface="Symbol" panose="05050102010706020507" pitchFamily="18" charset="2"/>
              </a:rPr>
              <a:t> </a:t>
            </a:r>
            <a:r>
              <a:rPr lang="en-US"/>
              <a:t>+</a:t>
            </a:r>
          </a:p>
          <a:p>
            <a:pPr algn="ctr"/>
            <a:endParaRPr lang="en-US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7535863" y="4365626"/>
            <a:ext cx="2089150" cy="14890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>
                <a:cs typeface="Arial" panose="020B0604020202020204" pitchFamily="34" charset="0"/>
              </a:rPr>
              <a:t>پیوند </a:t>
            </a:r>
            <a:r>
              <a:rPr lang="en-US">
                <a:cs typeface="Arial" panose="020B0604020202020204" pitchFamily="34" charset="0"/>
              </a:rPr>
              <a:t>C-Nuc</a:t>
            </a:r>
            <a:r>
              <a:rPr lang="fa-IR">
                <a:cs typeface="Arial" panose="020B0604020202020204" pitchFamily="34" charset="0"/>
              </a:rPr>
              <a:t>تشکیل</a:t>
            </a:r>
          </a:p>
          <a:p>
            <a:pPr algn="ctr" rtl="1"/>
            <a:r>
              <a:rPr lang="fa-IR">
                <a:cs typeface="Arial" panose="020B0604020202020204" pitchFamily="34" charset="0"/>
              </a:rPr>
              <a:t>پیوند  </a:t>
            </a:r>
            <a:r>
              <a:rPr lang="en-US">
                <a:cs typeface="Arial" panose="020B0604020202020204" pitchFamily="34" charset="0"/>
              </a:rPr>
              <a:t>C-O</a:t>
            </a:r>
            <a:r>
              <a:rPr lang="fa-IR">
                <a:cs typeface="Arial" panose="020B0604020202020204" pitchFamily="34" charset="0"/>
              </a:rPr>
              <a:t>شکسته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249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0B7F-9372-4FEF-A40F-CC3A1C9A519F}" type="slidenum">
              <a:rPr lang="en-US"/>
              <a:pPr/>
              <a:t>44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تشکیل استر توسیلات</a:t>
            </a:r>
            <a:endParaRPr lang="en-US"/>
          </a:p>
        </p:txBody>
      </p:sp>
      <p:pic>
        <p:nvPicPr>
          <p:cNvPr id="152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524000"/>
            <a:ext cx="2557463" cy="30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00201"/>
            <a:ext cx="4114800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25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6400"/>
            <a:ext cx="24574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919288" y="4652963"/>
            <a:ext cx="3313112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/>
              <a:t>-toluenesulfonyl chloride</a:t>
            </a:r>
          </a:p>
          <a:p>
            <a:pPr algn="ctr"/>
            <a:r>
              <a:rPr lang="en-US"/>
              <a:t>TsCl, “tosyl chloride”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0A30-13F5-4AD3-8F45-7C7D0B619753}" type="slidenum">
              <a:rPr lang="en-US"/>
              <a:pPr/>
              <a:t>45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واکنش های  </a:t>
            </a:r>
            <a:r>
              <a:rPr lang="en-US"/>
              <a:t>S</a:t>
            </a:r>
            <a:r>
              <a:rPr lang="en-US" baseline="-25000"/>
              <a:t>N</a:t>
            </a:r>
            <a:r>
              <a:rPr lang="en-US"/>
              <a:t>2</a:t>
            </a:r>
            <a:r>
              <a:rPr lang="fa-IR"/>
              <a:t> توسیلات</a:t>
            </a: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با هیدروکسید تولید الکل میکند.</a:t>
            </a:r>
          </a:p>
          <a:p>
            <a:pPr algn="r" rtl="1"/>
            <a:r>
              <a:rPr lang="fa-IR"/>
              <a:t>با سیانید تولید نیتریل میکند.</a:t>
            </a:r>
          </a:p>
          <a:p>
            <a:pPr algn="r" rtl="1"/>
            <a:r>
              <a:rPr lang="fa-IR"/>
              <a:t>با یون هالید تولید .الکیل هالید میکند.</a:t>
            </a:r>
          </a:p>
          <a:p>
            <a:pPr algn="r" rtl="1"/>
            <a:r>
              <a:rPr lang="fa-IR"/>
              <a:t>با یون آلکوکسید تولید اتر میکند.</a:t>
            </a:r>
          </a:p>
          <a:p>
            <a:pPr algn="r" rtl="1"/>
            <a:r>
              <a:rPr lang="fa-IR"/>
              <a:t>با آمونیاک تولید نمک آمین میکند.</a:t>
            </a:r>
          </a:p>
          <a:p>
            <a:pPr algn="r" rtl="1"/>
            <a:r>
              <a:rPr lang="fa-IR"/>
              <a:t>با </a:t>
            </a:r>
            <a:r>
              <a:rPr lang="en-US"/>
              <a:t>LiAlH4</a:t>
            </a:r>
            <a:r>
              <a:rPr lang="fa-IR"/>
              <a:t> تولید آلکان میکند.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586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5E98-BEDA-4AC0-8304-E71D5F0653EE}" type="slidenum">
              <a:rPr lang="en-US"/>
              <a:pPr/>
              <a:t>46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خلاصه ای از واکنشهای</a:t>
            </a:r>
            <a:br>
              <a:rPr lang="fa-IR" sz="4000"/>
            </a:br>
            <a:r>
              <a:rPr lang="fa-IR" sz="4000"/>
              <a:t> توسیلات</a:t>
            </a:r>
            <a:endParaRPr lang="en-US" sz="4000"/>
          </a:p>
        </p:txBody>
      </p:sp>
      <p:pic>
        <p:nvPicPr>
          <p:cNvPr id="154627" name="Picture 3" descr="FG11_006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76215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7359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9CC7-C1FF-4567-B8B5-E13D46237ECE}" type="slidenum">
              <a:rPr lang="en-US"/>
              <a:pPr/>
              <a:t>47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6324600" cy="803275"/>
          </a:xfrm>
        </p:spPr>
        <p:txBody>
          <a:bodyPr/>
          <a:lstStyle/>
          <a:p>
            <a:pPr rtl="1"/>
            <a:r>
              <a:rPr lang="fa-IR"/>
              <a:t>واکنش با </a:t>
            </a:r>
            <a:r>
              <a:rPr lang="en-US" sz="4000"/>
              <a:t>HBr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412876"/>
            <a:ext cx="7772400" cy="2671763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en-US"/>
              <a:t>-OH</a:t>
            </a:r>
            <a:r>
              <a:rPr lang="fa-IR"/>
              <a:t> الکل پروتونه میشود.</a:t>
            </a:r>
          </a:p>
          <a:p>
            <a:pPr algn="r" rtl="1">
              <a:lnSpc>
                <a:spcPct val="90000"/>
              </a:lnSpc>
            </a:pPr>
            <a:r>
              <a:rPr lang="en-US"/>
              <a:t>-OH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 </a:t>
            </a:r>
            <a:r>
              <a:rPr lang="fa-IR"/>
              <a:t> گروه خارج شونده خوب است.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الکل های نوع 2و 3 با  </a:t>
            </a:r>
            <a:r>
              <a:rPr lang="en-US"/>
              <a:t>Br</a:t>
            </a:r>
            <a:r>
              <a:rPr lang="en-US" baseline="30000"/>
              <a:t>-</a:t>
            </a:r>
            <a:r>
              <a:rPr lang="fa-IR"/>
              <a:t> از طریق </a:t>
            </a:r>
            <a:r>
              <a:rPr lang="en-US"/>
              <a:t>S</a:t>
            </a:r>
            <a:r>
              <a:rPr lang="en-US" baseline="-25000"/>
              <a:t>N</a:t>
            </a:r>
            <a:r>
              <a:rPr lang="en-US"/>
              <a:t>1</a:t>
            </a:r>
            <a:r>
              <a:rPr lang="fa-IR"/>
              <a:t> واکنش میدهند.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الکل های نوع اول از طریق </a:t>
            </a:r>
            <a:r>
              <a:rPr lang="en-US"/>
              <a:t>S</a:t>
            </a:r>
            <a:r>
              <a:rPr lang="en-US" baseline="-25000"/>
              <a:t>N</a:t>
            </a:r>
            <a:r>
              <a:rPr lang="en-US"/>
              <a:t>2</a:t>
            </a:r>
            <a:r>
              <a:rPr lang="fa-IR"/>
              <a:t>واکنش میدهند.</a:t>
            </a:r>
            <a:endParaRPr lang="en-US"/>
          </a:p>
        </p:txBody>
      </p:sp>
      <p:grpSp>
        <p:nvGrpSpPr>
          <p:cNvPr id="155652" name="Group 4"/>
          <p:cNvGrpSpPr>
            <a:grpSpLocks/>
          </p:cNvGrpSpPr>
          <p:nvPr/>
        </p:nvGrpSpPr>
        <p:grpSpPr bwMode="auto">
          <a:xfrm>
            <a:off x="2438400" y="4191000"/>
            <a:ext cx="7531100" cy="1265238"/>
            <a:chOff x="576" y="2640"/>
            <a:chExt cx="4744" cy="797"/>
          </a:xfrm>
        </p:grpSpPr>
        <p:pic>
          <p:nvPicPr>
            <p:cNvPr id="1556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640"/>
              <a:ext cx="4320" cy="7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5654" name="Rectangle 6"/>
            <p:cNvSpPr>
              <a:spLocks noChangeArrowheads="1"/>
            </p:cNvSpPr>
            <p:nvPr/>
          </p:nvSpPr>
          <p:spPr bwMode="auto">
            <a:xfrm>
              <a:off x="5040" y="3024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749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882E-64D8-4619-BFCE-555232C21FFF}" type="slidenum">
              <a:rPr lang="en-US"/>
              <a:pPr/>
              <a:t>48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واکنش با </a:t>
            </a:r>
            <a:r>
              <a:rPr lang="en-US" sz="4000"/>
              <a:t>HCl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کلرید نوکلئوفیل ضعیف تری از برومید است.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اضافه کردن </a:t>
            </a:r>
            <a:r>
              <a:rPr lang="en-US"/>
              <a:t>ZnCl</a:t>
            </a:r>
            <a:r>
              <a:rPr lang="en-US" baseline="-25000"/>
              <a:t>2</a:t>
            </a:r>
            <a:r>
              <a:rPr lang="fa-IR"/>
              <a:t> که پیوند قوی با </a:t>
            </a:r>
            <a:r>
              <a:rPr lang="en-US"/>
              <a:t>–OH</a:t>
            </a:r>
            <a:r>
              <a:rPr lang="fa-IR"/>
              <a:t> میدهد واکنش را تسریع میکند.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محصول کلرید نامحلول است.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تست لوکاس:</a:t>
            </a:r>
            <a:r>
              <a:rPr lang="en-US"/>
              <a:t>ZnCl</a:t>
            </a:r>
            <a:r>
              <a:rPr lang="en-US" baseline="-25000"/>
              <a:t>2</a:t>
            </a:r>
            <a:r>
              <a:rPr lang="fa-IR"/>
              <a:t> در </a:t>
            </a:r>
            <a:r>
              <a:rPr lang="en-US"/>
              <a:t>HCl</a:t>
            </a:r>
            <a:r>
              <a:rPr lang="fa-IR"/>
              <a:t> غلیظ</a:t>
            </a:r>
          </a:p>
          <a:p>
            <a:pPr lvl="1" algn="r" rtl="1">
              <a:lnSpc>
                <a:spcPct val="90000"/>
              </a:lnSpc>
            </a:pPr>
            <a:r>
              <a:rPr lang="fa-IR"/>
              <a:t> الکل نوع 1 یا خیلی آهسته یا اصلا واکنش نمیدهد.</a:t>
            </a:r>
          </a:p>
          <a:p>
            <a:pPr lvl="1" algn="r" rtl="1">
              <a:lnSpc>
                <a:spcPct val="90000"/>
              </a:lnSpc>
            </a:pPr>
            <a:r>
              <a:rPr lang="fa-IR"/>
              <a:t> الکل نوع  2 در 1-5 دقیقه واکنش میدهد.</a:t>
            </a:r>
          </a:p>
          <a:p>
            <a:pPr lvl="1" algn="r" rtl="1">
              <a:lnSpc>
                <a:spcPct val="90000"/>
              </a:lnSpc>
            </a:pPr>
            <a:r>
              <a:rPr lang="fa-IR"/>
              <a:t> الکل نوع 3 در کمتر از  1 دقیقه واکنش میدهد. </a:t>
            </a:r>
          </a:p>
          <a:p>
            <a:pPr algn="r" rtl="1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34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1DDC-B007-4C78-9AAF-BCF2DA3BEA33}" type="slidenum">
              <a:rPr lang="en-US"/>
              <a:pPr/>
              <a:t>49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محدودیت های واکنش های </a:t>
            </a:r>
            <a:r>
              <a:rPr lang="en-US" sz="4000"/>
              <a:t>HX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3248025"/>
          </a:xfrm>
        </p:spPr>
        <p:txBody>
          <a:bodyPr/>
          <a:lstStyle/>
          <a:p>
            <a:pPr algn="r" rtl="1"/>
            <a:r>
              <a:rPr lang="en-US"/>
              <a:t>HI</a:t>
            </a:r>
            <a:r>
              <a:rPr lang="fa-IR"/>
              <a:t> واکنش نمیدهد.</a:t>
            </a:r>
          </a:p>
          <a:p>
            <a:pPr algn="r" rtl="1"/>
            <a:r>
              <a:rPr lang="fa-IR"/>
              <a:t>بهره کم برای کلرید های نوع اول ودوم</a:t>
            </a:r>
          </a:p>
          <a:p>
            <a:pPr algn="r" rtl="1"/>
            <a:r>
              <a:rPr lang="fa-IR"/>
              <a:t>ممکن است بجای الکیل هالید الکن تولید شود.</a:t>
            </a:r>
          </a:p>
          <a:p>
            <a:pPr algn="r" rtl="1"/>
            <a:r>
              <a:rPr lang="fa-IR"/>
              <a:t>حدواسط کربوکاتیونی احتمال نوآرایی دارد.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1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BF3B-B488-4F1E-A9F5-61DDA551A306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نامگذاری </a:t>
            </a:r>
            <a:r>
              <a:rPr lang="en-US"/>
              <a:t>IUPAC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بلندترین زنجیر حاوی کربن متصل به گروه </a:t>
            </a:r>
            <a:r>
              <a:rPr lang="en-US"/>
              <a:t>OH</a:t>
            </a:r>
            <a:r>
              <a:rPr lang="fa-IR"/>
              <a:t> را پیدا میکنیم.</a:t>
            </a:r>
            <a:endParaRPr lang="en-US"/>
          </a:p>
          <a:p>
            <a:pPr algn="r" rtl="1"/>
            <a:r>
              <a:rPr lang="en-US"/>
              <a:t>-e</a:t>
            </a:r>
            <a:r>
              <a:rPr lang="fa-IR"/>
              <a:t> رااز</a:t>
            </a:r>
            <a:r>
              <a:rPr lang="en-US"/>
              <a:t>alkane </a:t>
            </a:r>
            <a:r>
              <a:rPr lang="fa-IR"/>
              <a:t> حذف وبجای آن </a:t>
            </a:r>
            <a:r>
              <a:rPr lang="en-US"/>
              <a:t>–ol</a:t>
            </a:r>
            <a:r>
              <a:rPr lang="fa-IR"/>
              <a:t> جایگذین میشود.</a:t>
            </a:r>
            <a:endParaRPr lang="en-US"/>
          </a:p>
          <a:p>
            <a:pPr algn="r" rtl="1"/>
            <a:r>
              <a:rPr lang="fa-IR"/>
              <a:t>زنجیر رااز طرفی که به گروه </a:t>
            </a:r>
            <a:r>
              <a:rPr lang="en-US"/>
              <a:t>OH</a:t>
            </a:r>
            <a:r>
              <a:rPr lang="fa-IR"/>
              <a:t> تزدیکتر است شماره گذاری میکنیم.</a:t>
            </a:r>
            <a:endParaRPr lang="en-US"/>
          </a:p>
          <a:p>
            <a:pPr algn="r" rtl="1"/>
            <a:r>
              <a:rPr lang="fa-IR"/>
              <a:t>شماره ونام استخلافات را می آوریم.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3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803-FBD4-4EA1-990D-6D711D223081}" type="slidenum">
              <a:rPr lang="en-US"/>
              <a:pPr/>
              <a:t>50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واکنش با </a:t>
            </a:r>
            <a:br>
              <a:rPr lang="fa-IR" sz="4000"/>
            </a:br>
            <a:r>
              <a:rPr lang="fa-IR" sz="4000"/>
              <a:t>هالید های فسفر</a:t>
            </a:r>
            <a:endParaRPr lang="en-US" sz="40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3319463"/>
          </a:xfrm>
        </p:spPr>
        <p:txBody>
          <a:bodyPr/>
          <a:lstStyle/>
          <a:p>
            <a:pPr algn="r" rtl="1"/>
            <a:r>
              <a:rPr lang="fa-IR"/>
              <a:t>با الکل های نوع 1 و2 بهره خوبی دارد.</a:t>
            </a:r>
          </a:p>
          <a:p>
            <a:pPr algn="r" rtl="1"/>
            <a:r>
              <a:rPr lang="fa-IR"/>
              <a:t>از  </a:t>
            </a:r>
            <a:r>
              <a:rPr lang="en-US"/>
              <a:t>PCl</a:t>
            </a:r>
            <a:r>
              <a:rPr lang="en-US" baseline="-25000"/>
              <a:t>3</a:t>
            </a:r>
            <a:r>
              <a:rPr lang="fa-IR"/>
              <a:t> برای تهیه آلکیل هالید استفاده میشود (ولی </a:t>
            </a:r>
            <a:r>
              <a:rPr lang="en-US"/>
              <a:t>SOCl</a:t>
            </a:r>
            <a:r>
              <a:rPr lang="en-US" baseline="-25000"/>
              <a:t>2</a:t>
            </a:r>
            <a:r>
              <a:rPr lang="fa-IR"/>
              <a:t> بهتر است.</a:t>
            </a:r>
          </a:p>
          <a:p>
            <a:pPr algn="r" rtl="1"/>
            <a:r>
              <a:rPr lang="fa-IR"/>
              <a:t>از </a:t>
            </a:r>
            <a:r>
              <a:rPr lang="en-US"/>
              <a:t>PBr</a:t>
            </a:r>
            <a:r>
              <a:rPr lang="en-US" baseline="-25000"/>
              <a:t>3</a:t>
            </a:r>
            <a:r>
              <a:rPr lang="fa-IR"/>
              <a:t> برای تهیه الکیل برومیدها</a:t>
            </a:r>
          </a:p>
          <a:p>
            <a:pPr algn="r" rtl="1"/>
            <a:r>
              <a:rPr lang="fa-IR"/>
              <a:t>از </a:t>
            </a:r>
            <a:r>
              <a:rPr lang="en-US"/>
              <a:t>P</a:t>
            </a:r>
            <a:r>
              <a:rPr lang="fa-IR"/>
              <a:t> و</a:t>
            </a:r>
            <a:r>
              <a:rPr lang="en-US"/>
              <a:t>I</a:t>
            </a:r>
            <a:r>
              <a:rPr lang="en-US" baseline="-25000"/>
              <a:t>2</a:t>
            </a:r>
            <a:r>
              <a:rPr lang="fa-IR"/>
              <a:t> برای تهیه الکیل یدیدها(</a:t>
            </a:r>
            <a:r>
              <a:rPr lang="en-US"/>
              <a:t>PI</a:t>
            </a:r>
            <a:r>
              <a:rPr lang="en-US" baseline="-25000"/>
              <a:t>3</a:t>
            </a:r>
            <a:r>
              <a:rPr lang="fa-IR"/>
              <a:t> پایدار نیست).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3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3042-8410-45F2-91A0-8AC5B609DF25}" type="slidenum">
              <a:rPr lang="en-US"/>
              <a:pPr/>
              <a:t>51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333375"/>
            <a:ext cx="6324600" cy="515938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/>
              <a:t>مکانیزم با </a:t>
            </a:r>
            <a:r>
              <a:rPr lang="en-US"/>
              <a:t>PBr</a:t>
            </a:r>
            <a:r>
              <a:rPr lang="en-US" baseline="-25000"/>
              <a:t>3</a:t>
            </a:r>
          </a:p>
        </p:txBody>
      </p:sp>
      <p:pic>
        <p:nvPicPr>
          <p:cNvPr id="159747" name="Picture 3" descr="FG11_01-50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196976"/>
            <a:ext cx="6692900" cy="35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5084764"/>
            <a:ext cx="7772400" cy="1011237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80000"/>
              </a:lnSpc>
            </a:pPr>
            <a:r>
              <a:rPr lang="en-US" sz="2000"/>
              <a:t>P</a:t>
            </a:r>
            <a:r>
              <a:rPr lang="fa-IR" sz="2000"/>
              <a:t> به </a:t>
            </a:r>
            <a:r>
              <a:rPr lang="en-US" sz="2000"/>
              <a:t>–OH</a:t>
            </a:r>
            <a:r>
              <a:rPr lang="fa-IR" sz="2000"/>
              <a:t> وصل شده و </a:t>
            </a:r>
            <a:r>
              <a:rPr lang="en-US" sz="2000"/>
              <a:t>Br-</a:t>
            </a:r>
            <a:r>
              <a:rPr lang="fa-IR" sz="2000"/>
              <a:t> خارج میشود.</a:t>
            </a:r>
          </a:p>
          <a:p>
            <a:pPr algn="r" rtl="1">
              <a:lnSpc>
                <a:spcPct val="80000"/>
              </a:lnSpc>
            </a:pPr>
            <a:r>
              <a:rPr lang="en-US" sz="2000"/>
              <a:t>Br-</a:t>
            </a:r>
            <a:r>
              <a:rPr lang="fa-IR" sz="2000"/>
              <a:t> از پشت سر حمله میکند(</a:t>
            </a:r>
            <a:r>
              <a:rPr lang="en-US" sz="2000"/>
              <a:t>S</a:t>
            </a:r>
            <a:r>
              <a:rPr lang="en-US" sz="2000" baseline="-25000"/>
              <a:t>N</a:t>
            </a:r>
            <a:r>
              <a:rPr lang="en-US" sz="2000"/>
              <a:t>2</a:t>
            </a:r>
            <a:r>
              <a:rPr lang="fa-IR" sz="2000"/>
              <a:t>)</a:t>
            </a:r>
          </a:p>
          <a:p>
            <a:pPr algn="r" rtl="1">
              <a:lnSpc>
                <a:spcPct val="80000"/>
              </a:lnSpc>
            </a:pPr>
            <a:r>
              <a:rPr lang="en-US" sz="2000"/>
              <a:t>HOPBr</a:t>
            </a:r>
            <a:r>
              <a:rPr lang="en-US" sz="2000" baseline="-25000"/>
              <a:t>2</a:t>
            </a:r>
            <a:r>
              <a:rPr lang="en-US" sz="2000"/>
              <a:t> </a:t>
            </a:r>
            <a:r>
              <a:rPr lang="fa-IR" sz="2000"/>
              <a:t> ترک میکند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846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C8C3-4A81-4D9C-9384-10FFC59C32A5}" type="slidenum">
              <a:rPr lang="en-US"/>
              <a:pPr/>
              <a:t>52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واکنش با </a:t>
            </a:r>
            <a:br>
              <a:rPr lang="fa-IR" sz="4000"/>
            </a:br>
            <a:r>
              <a:rPr lang="fa-IR" sz="4000"/>
              <a:t>تیونیل کلرید</a:t>
            </a:r>
            <a:endParaRPr lang="en-US" sz="400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4581526"/>
            <a:ext cx="7772400" cy="1514475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80000"/>
              </a:lnSpc>
            </a:pPr>
            <a:r>
              <a:rPr lang="fa-IR" sz="2400"/>
              <a:t>تولید آلکیل کلرید </a:t>
            </a:r>
            <a:r>
              <a:rPr lang="en-US" sz="2400"/>
              <a:t>  </a:t>
            </a:r>
            <a:r>
              <a:rPr lang="fa-IR" sz="2400"/>
              <a:t> </a:t>
            </a:r>
            <a:r>
              <a:rPr lang="en-US" sz="2400"/>
              <a:t>HCl ,SO2 </a:t>
            </a:r>
            <a:r>
              <a:rPr lang="fa-IR" sz="2400"/>
              <a:t> میکند</a:t>
            </a:r>
          </a:p>
          <a:p>
            <a:pPr algn="r" rtl="1">
              <a:lnSpc>
                <a:spcPct val="80000"/>
              </a:lnSpc>
            </a:pPr>
            <a:r>
              <a:rPr lang="en-US" sz="2400"/>
              <a:t>S </a:t>
            </a:r>
            <a:r>
              <a:rPr lang="fa-IR" sz="2400"/>
              <a:t> با </a:t>
            </a:r>
            <a:r>
              <a:rPr lang="en-US" sz="2400"/>
              <a:t>–OH</a:t>
            </a:r>
            <a:r>
              <a:rPr lang="fa-IR" sz="2400"/>
              <a:t> پیوند داده و </a:t>
            </a:r>
            <a:r>
              <a:rPr lang="en-US" sz="2400"/>
              <a:t>Cl-</a:t>
            </a:r>
            <a:r>
              <a:rPr lang="fa-IR" sz="2400"/>
              <a:t> خارج میشود.</a:t>
            </a:r>
          </a:p>
          <a:p>
            <a:pPr algn="r" rtl="1">
              <a:lnSpc>
                <a:spcPct val="80000"/>
              </a:lnSpc>
            </a:pPr>
            <a:r>
              <a:rPr lang="en-US" sz="2400"/>
              <a:t>     </a:t>
            </a:r>
            <a:r>
              <a:rPr lang="fa-IR" sz="2400"/>
              <a:t> </a:t>
            </a:r>
            <a:r>
              <a:rPr lang="en-US" sz="2400"/>
              <a:t> H+ ,Cl-</a:t>
            </a:r>
            <a:r>
              <a:rPr lang="fa-IR" sz="2400"/>
              <a:t> را از  </a:t>
            </a:r>
            <a:r>
              <a:rPr lang="en-US" sz="2400"/>
              <a:t>OH</a:t>
            </a:r>
            <a:r>
              <a:rPr lang="fa-IR" sz="2400"/>
              <a:t> میگیرد.</a:t>
            </a:r>
          </a:p>
          <a:p>
            <a:pPr algn="r" rtl="1">
              <a:lnSpc>
                <a:spcPct val="80000"/>
              </a:lnSpc>
            </a:pPr>
            <a:r>
              <a:rPr lang="fa-IR" sz="2400"/>
              <a:t>پیوند </a:t>
            </a:r>
            <a:r>
              <a:rPr lang="en-US" sz="2400"/>
              <a:t>C-O </a:t>
            </a:r>
            <a:r>
              <a:rPr lang="fa-IR" sz="2400"/>
              <a:t> شکسته و </a:t>
            </a:r>
            <a:r>
              <a:rPr lang="en-US" sz="2400"/>
              <a:t>Cl- </a:t>
            </a:r>
            <a:r>
              <a:rPr lang="fa-IR" sz="2400"/>
              <a:t> به کربن منتقل میشود.</a:t>
            </a:r>
            <a:endParaRPr lang="en-US" sz="2400"/>
          </a:p>
        </p:txBody>
      </p:sp>
      <p:pic>
        <p:nvPicPr>
          <p:cNvPr id="160772" name="Picture 4" descr="FG11_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916113"/>
            <a:ext cx="762158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8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AEF4-063C-4E6E-BD17-7B2CA91009F7}" type="slidenum">
              <a:rPr lang="en-US"/>
              <a:pPr/>
              <a:t>53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های آبگیری</a:t>
            </a:r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/>
              <a:t>H2SO4</a:t>
            </a:r>
            <a:r>
              <a:rPr lang="fa-IR"/>
              <a:t> غلیظ ایجاد الکن میکند.</a:t>
            </a:r>
          </a:p>
          <a:p>
            <a:pPr algn="r" rtl="1"/>
            <a:r>
              <a:rPr lang="fa-IR"/>
              <a:t>حد واسط کربوکاتیون</a:t>
            </a:r>
          </a:p>
          <a:p>
            <a:pPr algn="r" rtl="1"/>
            <a:r>
              <a:rPr lang="fa-IR"/>
              <a:t>محصول سایدزف تولید میشود</a:t>
            </a:r>
          </a:p>
          <a:p>
            <a:pPr algn="r" rtl="1"/>
            <a:r>
              <a:rPr lang="fa-IR"/>
              <a:t>آبگیری دو مولکولی تولید اتر میکند</a:t>
            </a:r>
          </a:p>
          <a:p>
            <a:pPr algn="r" rtl="1"/>
            <a:r>
              <a:rPr lang="fa-IR"/>
              <a:t>دمای پایین 140درجه وپایین تر محصول قالب اتر است</a:t>
            </a:r>
          </a:p>
          <a:p>
            <a:pPr algn="r" rtl="1"/>
            <a:r>
              <a:rPr lang="fa-IR"/>
              <a:t>دمای بالا 180درجه وبالاتر محصول قالب الکن است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877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30F-EBEA-4903-8C01-17F7CCF3E203}" type="slidenum">
              <a:rPr lang="en-US"/>
              <a:pPr/>
              <a:t>54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مکانیزم آبگیری</a:t>
            </a:r>
            <a:endParaRPr lang="en-US"/>
          </a:p>
        </p:txBody>
      </p:sp>
      <p:pic>
        <p:nvPicPr>
          <p:cNvPr id="162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4419600" cy="160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667001"/>
            <a:ext cx="3352800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8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26670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8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1"/>
            <a:ext cx="3657600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8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7601"/>
            <a:ext cx="2514600" cy="191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82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32239"/>
            <a:ext cx="32004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2825" name="Group 9"/>
          <p:cNvGrpSpPr>
            <a:grpSpLocks/>
          </p:cNvGrpSpPr>
          <p:nvPr/>
        </p:nvGrpSpPr>
        <p:grpSpPr bwMode="auto">
          <a:xfrm>
            <a:off x="6781800" y="4648202"/>
            <a:ext cx="3581400" cy="1360488"/>
            <a:chOff x="3312" y="2928"/>
            <a:chExt cx="2256" cy="857"/>
          </a:xfrm>
        </p:grpSpPr>
        <p:pic>
          <p:nvPicPr>
            <p:cNvPr id="162826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2928"/>
              <a:ext cx="2256" cy="8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2827" name="Rectangle 11"/>
            <p:cNvSpPr>
              <a:spLocks noChangeArrowheads="1"/>
            </p:cNvSpPr>
            <p:nvPr/>
          </p:nvSpPr>
          <p:spPr bwMode="auto">
            <a:xfrm>
              <a:off x="5088" y="3552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60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8B7-52D6-4A31-B273-703682BC4240}" type="slidenum">
              <a:rPr lang="en-US"/>
              <a:pPr/>
              <a:t>55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6324600" cy="515938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/>
              <a:t>دیاگرام انرژی </a:t>
            </a:r>
            <a:r>
              <a:rPr lang="en-US"/>
              <a:t>E1</a:t>
            </a:r>
          </a:p>
        </p:txBody>
      </p:sp>
      <p:pic>
        <p:nvPicPr>
          <p:cNvPr id="163843" name="Picture 3" descr="FG11_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44600"/>
            <a:ext cx="8737600" cy="561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5279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BE38-0F11-4F04-AE7A-E4AD93410C62}" type="slidenum">
              <a:rPr lang="en-US"/>
              <a:pPr/>
              <a:t>56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های دی ال ها</a:t>
            </a:r>
            <a:endParaRPr 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879600"/>
          </a:xfrm>
        </p:spPr>
        <p:txBody>
          <a:bodyPr/>
          <a:lstStyle/>
          <a:p>
            <a:pPr algn="r" rtl="1"/>
            <a:r>
              <a:rPr lang="fa-IR"/>
              <a:t>نوآرایی پیناکول</a:t>
            </a:r>
          </a:p>
          <a:p>
            <a:pPr algn="r" rtl="1"/>
            <a:r>
              <a:rPr lang="fa-IR"/>
              <a:t>شکستن پریدیک اسید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8076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3F6-974D-43C1-84EC-1F72AED286D9}" type="slidenum">
              <a:rPr lang="en-US"/>
              <a:pPr/>
              <a:t>57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333376"/>
            <a:ext cx="6324600" cy="587375"/>
          </a:xfrm>
        </p:spPr>
        <p:txBody>
          <a:bodyPr>
            <a:normAutofit fontScale="90000"/>
          </a:bodyPr>
          <a:lstStyle/>
          <a:p>
            <a:r>
              <a:rPr lang="fa-IR" sz="4000"/>
              <a:t>نوآرای پیناکول</a:t>
            </a:r>
            <a:endParaRPr lang="en-US" sz="400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052513"/>
            <a:ext cx="6045200" cy="1231900"/>
          </a:xfrm>
        </p:spPr>
        <p:txBody>
          <a:bodyPr/>
          <a:lstStyle/>
          <a:p>
            <a:pPr algn="r" rtl="1"/>
            <a:r>
              <a:rPr lang="fa-IR"/>
              <a:t>پیناکول:2و3-دی متیل-2و3-بوتان دی ال</a:t>
            </a:r>
          </a:p>
          <a:p>
            <a:pPr algn="r" rtl="1"/>
            <a:r>
              <a:rPr lang="fa-IR"/>
              <a:t>آبگیری با اسید سولفوریک</a:t>
            </a:r>
          </a:p>
          <a:p>
            <a:pPr algn="r" rtl="1"/>
            <a:endParaRPr lang="en-US"/>
          </a:p>
        </p:txBody>
      </p:sp>
      <p:pic>
        <p:nvPicPr>
          <p:cNvPr id="1658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1"/>
            <a:ext cx="52578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8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667001"/>
            <a:ext cx="30480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89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257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89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14800"/>
            <a:ext cx="2971800" cy="115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5896" name="Group 8"/>
          <p:cNvGrpSpPr>
            <a:grpSpLocks/>
          </p:cNvGrpSpPr>
          <p:nvPr/>
        </p:nvGrpSpPr>
        <p:grpSpPr bwMode="auto">
          <a:xfrm>
            <a:off x="6629400" y="5257801"/>
            <a:ext cx="3263900" cy="1438275"/>
            <a:chOff x="3216" y="3312"/>
            <a:chExt cx="2056" cy="906"/>
          </a:xfrm>
        </p:grpSpPr>
        <p:pic>
          <p:nvPicPr>
            <p:cNvPr id="165897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3312"/>
              <a:ext cx="1872" cy="9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5898" name="Rectangle 10"/>
            <p:cNvSpPr>
              <a:spLocks noChangeArrowheads="1"/>
            </p:cNvSpPr>
            <p:nvPr/>
          </p:nvSpPr>
          <p:spPr bwMode="auto">
            <a:xfrm>
              <a:off x="4992" y="3504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02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6C61-586F-413B-9964-45C4F663BB05}" type="slidenum">
              <a:rPr lang="en-US"/>
              <a:pPr/>
              <a:t>58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6324600" cy="515938"/>
          </a:xfrm>
        </p:spPr>
        <p:txBody>
          <a:bodyPr>
            <a:normAutofit fontScale="90000"/>
          </a:bodyPr>
          <a:lstStyle/>
          <a:p>
            <a:r>
              <a:rPr lang="fa-IR" sz="4000"/>
              <a:t>شکستن گلیکول ها با پریدیک</a:t>
            </a:r>
            <a:endParaRPr lang="en-US" sz="400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4"/>
            <a:ext cx="7772400" cy="1087437"/>
          </a:xfrm>
        </p:spPr>
        <p:txBody>
          <a:bodyPr/>
          <a:lstStyle/>
          <a:p>
            <a:pPr algn="r" rtl="1"/>
            <a:r>
              <a:rPr lang="fa-IR"/>
              <a:t>محصولی مشابه محصول حاصل از ازونولیز الکن مربوطه تشکیل میشود.</a:t>
            </a:r>
            <a:endParaRPr lang="en-US"/>
          </a:p>
        </p:txBody>
      </p:sp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40038"/>
            <a:ext cx="746760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9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91000"/>
            <a:ext cx="35052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6918" name="Group 6"/>
          <p:cNvGrpSpPr>
            <a:grpSpLocks/>
          </p:cNvGrpSpPr>
          <p:nvPr/>
        </p:nvGrpSpPr>
        <p:grpSpPr bwMode="auto">
          <a:xfrm>
            <a:off x="6019800" y="3886201"/>
            <a:ext cx="2044700" cy="1970088"/>
            <a:chOff x="2832" y="2448"/>
            <a:chExt cx="1288" cy="1241"/>
          </a:xfrm>
        </p:grpSpPr>
        <p:pic>
          <p:nvPicPr>
            <p:cNvPr id="166919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448"/>
              <a:ext cx="912" cy="8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6920" name="Rectangle 8"/>
            <p:cNvSpPr>
              <a:spLocks noChangeArrowheads="1"/>
            </p:cNvSpPr>
            <p:nvPr/>
          </p:nvSpPr>
          <p:spPr bwMode="auto">
            <a:xfrm>
              <a:off x="3840" y="345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958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FF14-9348-4864-B7B3-DBBD0D397FAD}" type="slidenum">
              <a:rPr lang="en-US"/>
              <a:pPr/>
              <a:t>59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استری فیکاسیون</a:t>
            </a: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2743200"/>
          </a:xfrm>
        </p:spPr>
        <p:txBody>
          <a:bodyPr/>
          <a:lstStyle/>
          <a:p>
            <a:pPr algn="r" rtl="1"/>
            <a:r>
              <a:rPr lang="fa-IR"/>
              <a:t>فیشر:الکل + کربوکسیلیک اسید</a:t>
            </a:r>
          </a:p>
          <a:p>
            <a:pPr algn="r" rtl="1"/>
            <a:r>
              <a:rPr lang="fa-IR"/>
              <a:t>استر های سولفات</a:t>
            </a:r>
          </a:p>
          <a:p>
            <a:pPr algn="r" rtl="1"/>
            <a:r>
              <a:rPr lang="fa-IR"/>
              <a:t>استر های نیترات</a:t>
            </a:r>
          </a:p>
          <a:p>
            <a:pPr algn="r" rtl="1"/>
            <a:r>
              <a:rPr lang="fa-IR"/>
              <a:t>استر های فسفات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85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5BAF-9783-47DB-A27A-97740C5FA8B9}" type="slidenum">
              <a:rPr lang="en-US"/>
              <a:pPr/>
              <a:t>6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نام این ترکیبات:</a:t>
            </a:r>
            <a:endParaRPr lang="en-US"/>
          </a:p>
        </p:txBody>
      </p:sp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905000"/>
            <a:ext cx="2678113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3810001"/>
            <a:ext cx="18065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09801"/>
            <a:ext cx="259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2209800" y="2970213"/>
            <a:ext cx="2310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2-methyl-1-propanol</a:t>
            </a: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590800" y="5332413"/>
            <a:ext cx="2310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2-methyl-2-propanol</a:t>
            </a: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6858001" y="3275013"/>
            <a:ext cx="1176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2-butanol</a:t>
            </a:r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11367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62401"/>
            <a:ext cx="1752600" cy="15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5715000" y="5484814"/>
            <a:ext cx="36679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3-bromo-3-methylcyclohexanol</a:t>
            </a:r>
            <a:r>
              <a:rPr lang="en-US">
                <a:cs typeface="Arial" panose="020B0604020202020204" pitchFamily="34" charset="0"/>
              </a:rPr>
              <a:t>  </a:t>
            </a:r>
            <a:br>
              <a:rPr lang="en-US">
                <a:cs typeface="Arial" panose="020B0604020202020204" pitchFamily="34" charset="0"/>
              </a:rPr>
            </a:br>
            <a:r>
              <a:rPr lang="en-US">
                <a:cs typeface="Arial" panose="020B0604020202020204" pitchFamily="34" charset="0"/>
              </a:rPr>
              <a:t>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199049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utoUpdateAnimBg="0"/>
      <p:bldP spid="113671" grpId="0" autoUpdateAnimBg="0"/>
      <p:bldP spid="113672" grpId="0" autoUpdateAnimBg="0"/>
      <p:bldP spid="113674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E23A-2527-4046-B7A0-78502184978E}" type="slidenum">
              <a:rPr lang="en-US"/>
              <a:pPr/>
              <a:t>60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استری شدن فیشر</a:t>
            </a: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7772400" cy="1800225"/>
          </a:xfrm>
        </p:spPr>
        <p:txBody>
          <a:bodyPr/>
          <a:lstStyle/>
          <a:p>
            <a:pPr algn="r" rtl="1"/>
            <a:r>
              <a:rPr lang="fa-IR"/>
              <a:t>اسید + الکل تولید استر + آب</a:t>
            </a:r>
          </a:p>
          <a:p>
            <a:pPr algn="r" rtl="1"/>
            <a:r>
              <a:rPr lang="fa-IR"/>
              <a:t>اسید سولفوریک به عنوان کاتالیزور</a:t>
            </a:r>
          </a:p>
          <a:p>
            <a:pPr algn="r" rtl="1"/>
            <a:r>
              <a:rPr lang="fa-IR"/>
              <a:t>هر مرحله برگشت پذیر است</a:t>
            </a:r>
            <a:endParaRPr lang="en-US"/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05200"/>
            <a:ext cx="5105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8965" name="Group 5"/>
          <p:cNvGrpSpPr>
            <a:grpSpLocks/>
          </p:cNvGrpSpPr>
          <p:nvPr/>
        </p:nvGrpSpPr>
        <p:grpSpPr bwMode="auto">
          <a:xfrm>
            <a:off x="6400800" y="3524251"/>
            <a:ext cx="4267200" cy="2255838"/>
            <a:chOff x="3072" y="2220"/>
            <a:chExt cx="2688" cy="1421"/>
          </a:xfrm>
        </p:grpSpPr>
        <p:pic>
          <p:nvPicPr>
            <p:cNvPr id="16896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220"/>
              <a:ext cx="2688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4992" y="3408"/>
              <a:ext cx="38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2667000" y="3886200"/>
            <a:ext cx="1524000" cy="6096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5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5EFC-2611-4F59-8967-119FCC6B0FC3}" type="slidenum">
              <a:rPr lang="en-US"/>
              <a:pPr/>
              <a:t>61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 های سولفات</a:t>
            </a: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584200"/>
          </a:xfrm>
        </p:spPr>
        <p:txBody>
          <a:bodyPr/>
          <a:lstStyle/>
          <a:p>
            <a:pPr algn="r" rtl="1"/>
            <a:r>
              <a:rPr lang="fa-IR"/>
              <a:t>الکل+ اسید سولفوریک</a:t>
            </a:r>
            <a:endParaRPr lang="en-US"/>
          </a:p>
        </p:txBody>
      </p:sp>
      <p:pic>
        <p:nvPicPr>
          <p:cNvPr id="169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1"/>
            <a:ext cx="4114800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99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3200"/>
            <a:ext cx="3581400" cy="140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0" name="Group 6"/>
          <p:cNvGrpSpPr>
            <a:grpSpLocks/>
          </p:cNvGrpSpPr>
          <p:nvPr/>
        </p:nvGrpSpPr>
        <p:grpSpPr bwMode="auto">
          <a:xfrm>
            <a:off x="1600200" y="4572000"/>
            <a:ext cx="8991600" cy="1392238"/>
            <a:chOff x="48" y="2880"/>
            <a:chExt cx="5664" cy="877"/>
          </a:xfrm>
        </p:grpSpPr>
        <p:pic>
          <p:nvPicPr>
            <p:cNvPr id="16999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880"/>
              <a:ext cx="5664" cy="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9992" name="Rectangle 8"/>
            <p:cNvSpPr>
              <a:spLocks noChangeArrowheads="1"/>
            </p:cNvSpPr>
            <p:nvPr/>
          </p:nvSpPr>
          <p:spPr bwMode="auto">
            <a:xfrm>
              <a:off x="5136" y="345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3429000" y="3200400"/>
            <a:ext cx="1447800" cy="5334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3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99A4-5B08-42B6-AAAB-F62EC26A4015}" type="slidenum">
              <a:rPr lang="en-US"/>
              <a:pPr/>
              <a:t>62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 های نیترات</a:t>
            </a:r>
            <a:endParaRPr lang="en-US"/>
          </a:p>
        </p:txBody>
      </p:sp>
      <p:pic>
        <p:nvPicPr>
          <p:cNvPr id="172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52600"/>
            <a:ext cx="7162800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36" name="Group 4"/>
          <p:cNvGrpSpPr>
            <a:grpSpLocks/>
          </p:cNvGrpSpPr>
          <p:nvPr/>
        </p:nvGrpSpPr>
        <p:grpSpPr bwMode="auto">
          <a:xfrm>
            <a:off x="2514600" y="3276600"/>
            <a:ext cx="8070850" cy="1951038"/>
            <a:chOff x="624" y="2064"/>
            <a:chExt cx="5084" cy="1229"/>
          </a:xfrm>
        </p:grpSpPr>
        <p:pic>
          <p:nvPicPr>
            <p:cNvPr id="17203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064"/>
              <a:ext cx="4752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2038" name="Rectangle 6"/>
            <p:cNvSpPr>
              <a:spLocks noChangeArrowheads="1"/>
            </p:cNvSpPr>
            <p:nvPr/>
          </p:nvSpPr>
          <p:spPr bwMode="auto">
            <a:xfrm>
              <a:off x="5428" y="297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3200400" y="1981200"/>
            <a:ext cx="1447800" cy="6858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7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5442E-A96E-4C96-996F-D6462C304CDB}" type="slidenum">
              <a:rPr lang="en-US"/>
              <a:pPr/>
              <a:t>63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 های فسفات</a:t>
            </a:r>
            <a:endParaRPr lang="en-US"/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4876800" cy="142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52600"/>
            <a:ext cx="34290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3061" name="Group 5"/>
          <p:cNvGrpSpPr>
            <a:grpSpLocks/>
          </p:cNvGrpSpPr>
          <p:nvPr/>
        </p:nvGrpSpPr>
        <p:grpSpPr bwMode="auto">
          <a:xfrm>
            <a:off x="5867400" y="3048001"/>
            <a:ext cx="3187700" cy="2055813"/>
            <a:chOff x="2736" y="1920"/>
            <a:chExt cx="2008" cy="1295"/>
          </a:xfrm>
        </p:grpSpPr>
        <p:pic>
          <p:nvPicPr>
            <p:cNvPr id="1730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920"/>
              <a:ext cx="1968" cy="1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3063" name="Rectangle 7"/>
            <p:cNvSpPr>
              <a:spLocks noChangeArrowheads="1"/>
            </p:cNvSpPr>
            <p:nvPr/>
          </p:nvSpPr>
          <p:spPr bwMode="auto">
            <a:xfrm>
              <a:off x="4464" y="273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972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37FD-DDEC-482F-9ACC-BF00BA0D4E88}" type="slidenum">
              <a:rPr lang="en-US"/>
              <a:pPr/>
              <a:t>64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/>
        </p:nvSpPr>
        <p:spPr bwMode="auto">
          <a:xfrm>
            <a:off x="2209800" y="2743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a-IR" sz="4400">
                <a:solidFill>
                  <a:schemeClr val="tx2"/>
                </a:solidFill>
                <a:cs typeface="Arial" panose="020B0604020202020204" pitchFamily="34" charset="0"/>
              </a:rPr>
              <a:t>پایان فصل دوم</a:t>
            </a:r>
            <a:endParaRPr lang="en-US" sz="4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93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9D1C-3306-4405-8AC5-0E5B2AB32BE8}" type="slidenum">
              <a:rPr lang="en-US"/>
              <a:pPr/>
              <a:t>7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الویت ها در نامگذاری</a:t>
            </a: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a-IR" sz="2800"/>
              <a:t>اسیدها</a:t>
            </a:r>
            <a:endParaRPr lang="en-US" sz="2800"/>
          </a:p>
          <a:p>
            <a:r>
              <a:rPr lang="fa-IR" sz="2800"/>
              <a:t>استرها</a:t>
            </a:r>
            <a:endParaRPr lang="en-US" sz="2800"/>
          </a:p>
          <a:p>
            <a:r>
              <a:rPr lang="fa-IR" sz="2800"/>
              <a:t>آلدئیدها</a:t>
            </a:r>
            <a:endParaRPr lang="en-US" sz="2800"/>
          </a:p>
          <a:p>
            <a:r>
              <a:rPr lang="fa-IR" sz="2800"/>
              <a:t>کتونها</a:t>
            </a:r>
            <a:endParaRPr lang="en-US" sz="2800"/>
          </a:p>
          <a:p>
            <a:r>
              <a:rPr lang="fa-IR" sz="2800"/>
              <a:t>الکلها</a:t>
            </a:r>
            <a:endParaRPr lang="en-US" sz="2800"/>
          </a:p>
          <a:p>
            <a:r>
              <a:rPr lang="fa-IR" sz="2800"/>
              <a:t>آمینها</a:t>
            </a:r>
            <a:endParaRPr lang="en-US" sz="2800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fa-IR" sz="2800"/>
              <a:t>الکنها</a:t>
            </a:r>
            <a:endParaRPr lang="en-US" sz="2800"/>
          </a:p>
          <a:p>
            <a:r>
              <a:rPr lang="fa-IR" sz="2800"/>
              <a:t>الکینها</a:t>
            </a:r>
            <a:endParaRPr lang="en-US" sz="2800"/>
          </a:p>
          <a:p>
            <a:r>
              <a:rPr lang="fa-IR" sz="2800"/>
              <a:t>آلکانها</a:t>
            </a:r>
            <a:endParaRPr lang="en-US" sz="2800"/>
          </a:p>
          <a:p>
            <a:r>
              <a:rPr lang="fa-IR" sz="2800"/>
              <a:t>اترها</a:t>
            </a:r>
            <a:endParaRPr lang="en-US" sz="2800"/>
          </a:p>
          <a:p>
            <a:r>
              <a:rPr lang="fa-IR" sz="2800"/>
              <a:t>هالیدها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147728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  <p:bldP spid="11469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69C6-307F-4EB9-B974-0B0BF36BB61E}" type="slidenum">
              <a:rPr lang="en-US"/>
              <a:pPr/>
              <a:t>8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نام متداول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8288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2800"/>
              <a:t>الکلها بصورت الکیل الکل نامگذاری میشود.</a:t>
            </a:r>
            <a:endParaRPr lang="en-US" sz="2800"/>
          </a:p>
          <a:p>
            <a:pPr algn="r" rtl="1"/>
            <a:r>
              <a:rPr lang="fa-IR" sz="2800"/>
              <a:t>فقط برای گروههای الکیل های کوچک مورد استفاده است.</a:t>
            </a:r>
            <a:endParaRPr lang="en-US" sz="2800"/>
          </a:p>
          <a:p>
            <a:pPr algn="r" rtl="1"/>
            <a:r>
              <a:rPr lang="fa-IR" sz="2800"/>
              <a:t>مثالها:</a:t>
            </a:r>
            <a:endParaRPr lang="en-US" sz="2800"/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3886200"/>
            <a:ext cx="2678112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7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22726"/>
            <a:ext cx="259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2651126" y="4992688"/>
            <a:ext cx="18069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isobutyl alcohol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6400801" y="5029200"/>
            <a:ext cx="29097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sec</a:t>
            </a:r>
            <a:r>
              <a:rPr lang="en-US"/>
              <a:t>-butyl alcohol</a:t>
            </a:r>
          </a:p>
          <a:p>
            <a:endParaRPr lang="en-US"/>
          </a:p>
          <a:p>
            <a:r>
              <a:rPr lang="en-US"/>
              <a:t>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38154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  <p:bldP spid="115718" grpId="0" autoUpdateAnimBg="0"/>
      <p:bldP spid="1157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E946-A656-4DB4-A2DE-ECADC267D81A}" type="slidenum">
              <a:rPr lang="en-US"/>
              <a:pPr/>
              <a:t>9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خواص فیزیکی</a:t>
            </a: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نقطه جوش بالای الکل ها ناشی از پیوندهای هیدروژنی بین مولکولی است.</a:t>
            </a:r>
            <a:endParaRPr lang="en-US"/>
          </a:p>
          <a:p>
            <a:pPr algn="r" rtl="1"/>
            <a:r>
              <a:rPr lang="fa-IR"/>
              <a:t>الکل های کوچک محلول در آب هستند اما</a:t>
            </a:r>
            <a:r>
              <a:rPr lang="en-US"/>
              <a:t> </a:t>
            </a:r>
            <a:r>
              <a:rPr lang="fa-IR"/>
              <a:t>با افزایش اندازه گروههای الکیل حلالیت کاهش مییابد.</a:t>
            </a: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15601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2214</Words>
  <Application>Microsoft Office PowerPoint</Application>
  <PresentationFormat>Widescreen</PresentationFormat>
  <Paragraphs>400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</vt:lpstr>
      <vt:lpstr>Symbol</vt:lpstr>
      <vt:lpstr>Tahoma</vt:lpstr>
      <vt:lpstr>Times New Roman</vt:lpstr>
      <vt:lpstr>Trebuchet MS</vt:lpstr>
      <vt:lpstr>Wingdings 3</vt:lpstr>
      <vt:lpstr>Facet</vt:lpstr>
      <vt:lpstr>فصل دوم الکلها</vt:lpstr>
      <vt:lpstr>ساختمان الکلها</vt:lpstr>
      <vt:lpstr>طبقه بندی</vt:lpstr>
      <vt:lpstr>ترکیبات زیر را طبقه بندی کنید:</vt:lpstr>
      <vt:lpstr>نامگذاری IUPAC</vt:lpstr>
      <vt:lpstr>نام این ترکیبات:</vt:lpstr>
      <vt:lpstr>الویت ها در نامگذاری</vt:lpstr>
      <vt:lpstr>نام متداول</vt:lpstr>
      <vt:lpstr>خواص فیزیکی</vt:lpstr>
      <vt:lpstr>نقاط جوش</vt:lpstr>
      <vt:lpstr>حلالیت در آب</vt:lpstr>
      <vt:lpstr>اسیدیته الکلها</vt:lpstr>
      <vt:lpstr>جدول مقادیر Ka</vt:lpstr>
      <vt:lpstr>تشکیل یونهای الکوکسید</vt:lpstr>
      <vt:lpstr>سنتز (مرور)</vt:lpstr>
      <vt:lpstr>گلیکول ها(مرور)</vt:lpstr>
      <vt:lpstr>معرفهای آلی فلزی</vt:lpstr>
      <vt:lpstr>معرف گرینیارد</vt:lpstr>
      <vt:lpstr>برخی از معرفهای گرینیارد</vt:lpstr>
      <vt:lpstr>واکنش با کربونیل</vt:lpstr>
      <vt:lpstr>سنتز الکل نوع اول</vt:lpstr>
      <vt:lpstr>سنتز الکل نوع دوم</vt:lpstr>
      <vt:lpstr>سنتز الکل نوع سوم</vt:lpstr>
      <vt:lpstr>چگونه میتوان ترکیبات  زیر را سنتز کرد</vt:lpstr>
      <vt:lpstr>واکنش های گرینیارد با  اسید کلرید ها و استرها</vt:lpstr>
      <vt:lpstr>گرینیارد و استر(1)</vt:lpstr>
      <vt:lpstr>مرحله دوم واکنش</vt:lpstr>
      <vt:lpstr>چگونه سنتز میشوند...</vt:lpstr>
      <vt:lpstr>محدودیت های گرینیارد</vt:lpstr>
      <vt:lpstr>احیاء کربونیل ها</vt:lpstr>
      <vt:lpstr>سدیم بر هیدرید</vt:lpstr>
      <vt:lpstr>لیتیم آلومینیم هیدرید</vt:lpstr>
      <vt:lpstr>مقایسه عوامل احیاءکننده</vt:lpstr>
      <vt:lpstr>هیدروژناسیون کاتالیتیکی</vt:lpstr>
      <vt:lpstr>انواع واکنش الکلها</vt:lpstr>
      <vt:lpstr>جدول خلاصه واکنش ها</vt:lpstr>
      <vt:lpstr>اکسیداسیون کربن های نوع 1 2 3</vt:lpstr>
      <vt:lpstr>اکسیداسیون الکل های نوع دوم</vt:lpstr>
      <vt:lpstr>اکسیداسیون الکل های نوع اول</vt:lpstr>
      <vt:lpstr>الکل های نوع 3 اکسیدی نمی شود </vt:lpstr>
      <vt:lpstr>سایر معرفهای اکسیدکننده</vt:lpstr>
      <vt:lpstr>الکل به عنوان نوکلئوفیل</vt:lpstr>
      <vt:lpstr>الکل به عنوان الکتروفیل</vt:lpstr>
      <vt:lpstr>تشکیل استر توسیلات</vt:lpstr>
      <vt:lpstr>واکنش های  SN2 توسیلات</vt:lpstr>
      <vt:lpstr>خلاصه ای از واکنشهای  توسیلات</vt:lpstr>
      <vt:lpstr>واکنش با HBr</vt:lpstr>
      <vt:lpstr>واکنش با HCl</vt:lpstr>
      <vt:lpstr>محدودیت های واکنش های HX</vt:lpstr>
      <vt:lpstr>واکنش با  هالید های فسفر</vt:lpstr>
      <vt:lpstr>مکانیزم با PBr3</vt:lpstr>
      <vt:lpstr>واکنش با  تیونیل کلرید</vt:lpstr>
      <vt:lpstr>واکنش های آبگیری</vt:lpstr>
      <vt:lpstr>مکانیزم آبگیری</vt:lpstr>
      <vt:lpstr>دیاگرام انرژی E1</vt:lpstr>
      <vt:lpstr>واکنش های دی ال ها</vt:lpstr>
      <vt:lpstr>نوآرای پیناکول</vt:lpstr>
      <vt:lpstr>شکستن گلیکول ها با پریدیک</vt:lpstr>
      <vt:lpstr>استری فیکاسیون</vt:lpstr>
      <vt:lpstr>استری شدن فیشر</vt:lpstr>
      <vt:lpstr>استر های سولفات</vt:lpstr>
      <vt:lpstr>استر های نیترات</vt:lpstr>
      <vt:lpstr>استر های فسفات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دوم الکلها</dc:title>
  <dc:creator>omid arzi</dc:creator>
  <cp:lastModifiedBy>omid arzi</cp:lastModifiedBy>
  <cp:revision>1</cp:revision>
  <dcterms:created xsi:type="dcterms:W3CDTF">2022-02-10T22:18:29Z</dcterms:created>
  <dcterms:modified xsi:type="dcterms:W3CDTF">2022-02-10T22:18:46Z</dcterms:modified>
</cp:coreProperties>
</file>